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Thin"/>
      <p:regular r:id="rId40"/>
      <p:bold r:id="rId41"/>
      <p:italic r:id="rId42"/>
      <p:boldItalic r:id="rId43"/>
    </p:embeddedFont>
    <p:embeddedFont>
      <p:font typeface="Nunito"/>
      <p:regular r:id="rId44"/>
      <p:bold r:id="rId45"/>
      <p:italic r:id="rId46"/>
      <p:boldItalic r:id="rId47"/>
    </p:embeddedFont>
    <p:embeddedFont>
      <p:font typeface="Nunito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ustin Blais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B108A5-9AD4-4570-9ECA-C838FD162DCB}">
  <a:tblStyle styleId="{37B108A5-9AD4-4570-9ECA-C838FD162DC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Nunito-regular.fntdata"/><Relationship Id="rId43" Type="http://schemas.openxmlformats.org/officeDocument/2006/relationships/font" Target="fonts/RobotoThin-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NunitoExtraBold-bold.fntdata"/><Relationship Id="rId47" Type="http://schemas.openxmlformats.org/officeDocument/2006/relationships/font" Target="fonts/Nunito-boldItalic.fntdata"/><Relationship Id="rId49" Type="http://schemas.openxmlformats.org/officeDocument/2006/relationships/font" Target="fonts/NunitoExtraBold-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5-04T01:23:00.460">
    <p:pos x="6000" y="0"/>
    <p:text>I Could use a review here. This is final version.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6b875510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6b875510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295546441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295546441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4f3491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74f3491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6b8755102_1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6b8755102_1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6dde3b7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6dde3b7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6b8755102_1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6b8755102_1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3f7fc3ac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3f7fc3ac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295546441_0_2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295546441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6b8755102_1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6b8755102_1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6b8755102_1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6b8755102_1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95546441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95546441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4f3491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74f3491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4fdca3a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4fdca3a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74f3491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74f3491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6b87551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6b87551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3f7fc3a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3f7fc3a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3f7fc3a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3f7fc3a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3f7fc3a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3f7fc3a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6b87551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6b87551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6b87551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6b875510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f7fc3ac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f7fc3ac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7b55f58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7b55f58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6b87551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6b87551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3f7fc3ac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3f7fc3ac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6b87551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6b87551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295546441_0_2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295546441_0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74fdca3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74fdca3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74f34912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74f34912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74f34912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74f34912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295546441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295546441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6b875510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6b875510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hyperlink" Target="https://github.com/anku518/Squander/wik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rgbClr val="7F6000"/>
                </a:solidFill>
                <a:latin typeface="Nunito ExtraBold"/>
                <a:ea typeface="Nunito ExtraBold"/>
                <a:cs typeface="Nunito ExtraBold"/>
                <a:sym typeface="Nunito ExtraBold"/>
              </a:rPr>
              <a:t>SQUANDER</a:t>
            </a:r>
            <a:endParaRPr sz="3600">
              <a:solidFill>
                <a:srgbClr val="7F6000"/>
              </a:solidFill>
              <a:latin typeface="Nunito ExtraBold"/>
              <a:ea typeface="Nunito ExtraBold"/>
              <a:cs typeface="Nunito ExtraBold"/>
              <a:sym typeface="Nunito ExtraBold"/>
            </a:endParaRPr>
          </a:p>
        </p:txBody>
      </p:sp>
      <p:sp>
        <p:nvSpPr>
          <p:cNvPr id="129" name="Google Shape;129;p13"/>
          <p:cNvSpPr txBox="1"/>
          <p:nvPr/>
        </p:nvSpPr>
        <p:spPr>
          <a:xfrm>
            <a:off x="3958475" y="2008650"/>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0" name="Google Shape;130;p13"/>
          <p:cNvSpPr txBox="1"/>
          <p:nvPr/>
        </p:nvSpPr>
        <p:spPr>
          <a:xfrm>
            <a:off x="277350" y="1572750"/>
            <a:ext cx="86145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200">
                <a:solidFill>
                  <a:srgbClr val="BF9000"/>
                </a:solidFill>
                <a:latin typeface="Trebuchet MS"/>
                <a:ea typeface="Trebuchet MS"/>
                <a:cs typeface="Trebuchet MS"/>
                <a:sym typeface="Trebuchet MS"/>
              </a:rPr>
              <a:t>SPRING 2022 CAPSTONE PROJECT | PROF HENRY WONG</a:t>
            </a:r>
            <a:endParaRPr sz="1000">
              <a:solidFill>
                <a:srgbClr val="BF9000"/>
              </a:solidFill>
              <a:latin typeface="Trebuchet MS"/>
              <a:ea typeface="Trebuchet MS"/>
              <a:cs typeface="Trebuchet MS"/>
              <a:sym typeface="Trebuchet MS"/>
            </a:endParaRPr>
          </a:p>
        </p:txBody>
      </p:sp>
      <p:cxnSp>
        <p:nvCxnSpPr>
          <p:cNvPr id="131" name="Google Shape;131;p13"/>
          <p:cNvCxnSpPr/>
          <p:nvPr/>
        </p:nvCxnSpPr>
        <p:spPr>
          <a:xfrm>
            <a:off x="1529601" y="1217525"/>
            <a:ext cx="6261300" cy="16800"/>
          </a:xfrm>
          <a:prstGeom prst="straightConnector1">
            <a:avLst/>
          </a:prstGeom>
          <a:noFill/>
          <a:ln cap="flat" cmpd="sng" w="38100">
            <a:solidFill>
              <a:srgbClr val="351C75"/>
            </a:solidFill>
            <a:prstDash val="solid"/>
            <a:round/>
            <a:headEnd len="med" w="med" type="none"/>
            <a:tailEnd len="med" w="med" type="none"/>
          </a:ln>
        </p:spPr>
      </p:cxnSp>
      <p:sp>
        <p:nvSpPr>
          <p:cNvPr id="132" name="Google Shape;132;p13"/>
          <p:cNvSpPr txBox="1"/>
          <p:nvPr/>
        </p:nvSpPr>
        <p:spPr>
          <a:xfrm>
            <a:off x="1861500" y="2249500"/>
            <a:ext cx="5421000" cy="1650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solidFill>
                  <a:srgbClr val="BF9000"/>
                </a:solidFill>
                <a:latin typeface="Trebuchet MS"/>
                <a:ea typeface="Trebuchet MS"/>
                <a:cs typeface="Trebuchet MS"/>
                <a:sym typeface="Trebuchet MS"/>
              </a:rPr>
              <a:t>Aakansha Agarwala</a:t>
            </a:r>
            <a:endParaRPr sz="1700">
              <a:solidFill>
                <a:srgbClr val="BF9000"/>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lang="en" sz="1700">
                <a:solidFill>
                  <a:srgbClr val="BF9000"/>
                </a:solidFill>
                <a:latin typeface="Trebuchet MS"/>
                <a:ea typeface="Trebuchet MS"/>
                <a:cs typeface="Trebuchet MS"/>
                <a:sym typeface="Trebuchet MS"/>
              </a:rPr>
              <a:t>Austin Blaise</a:t>
            </a:r>
            <a:endParaRPr sz="1700">
              <a:solidFill>
                <a:srgbClr val="BF9000"/>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lang="en" sz="1700">
                <a:solidFill>
                  <a:srgbClr val="BF9000"/>
                </a:solidFill>
                <a:latin typeface="Trebuchet MS"/>
                <a:ea typeface="Trebuchet MS"/>
                <a:cs typeface="Trebuchet MS"/>
                <a:sym typeface="Trebuchet MS"/>
              </a:rPr>
              <a:t>Nicholas Wong</a:t>
            </a:r>
            <a:endParaRPr sz="1700">
              <a:solidFill>
                <a:srgbClr val="BF9000"/>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lang="en" sz="1700">
                <a:solidFill>
                  <a:srgbClr val="BF9000"/>
                </a:solidFill>
                <a:latin typeface="Trebuchet MS"/>
                <a:ea typeface="Trebuchet MS"/>
                <a:cs typeface="Trebuchet MS"/>
                <a:sym typeface="Trebuchet MS"/>
              </a:rPr>
              <a:t>Rajat Nagavkar</a:t>
            </a:r>
            <a:endParaRPr sz="1700">
              <a:solidFill>
                <a:srgbClr val="BF9000"/>
              </a:solidFill>
              <a:latin typeface="Trebuchet MS"/>
              <a:ea typeface="Trebuchet MS"/>
              <a:cs typeface="Trebuchet MS"/>
              <a:sym typeface="Trebuchet MS"/>
            </a:endParaRPr>
          </a:p>
          <a:p>
            <a:pPr indent="0" lvl="0" marL="0" rtl="0" algn="ctr">
              <a:lnSpc>
                <a:spcPct val="115000"/>
              </a:lnSpc>
              <a:spcBef>
                <a:spcPts val="0"/>
              </a:spcBef>
              <a:spcAft>
                <a:spcPts val="0"/>
              </a:spcAft>
              <a:buNone/>
            </a:pPr>
            <a:r>
              <a:rPr lang="en" sz="1700">
                <a:solidFill>
                  <a:srgbClr val="BF9000"/>
                </a:solidFill>
                <a:latin typeface="Trebuchet MS"/>
                <a:ea typeface="Trebuchet MS"/>
                <a:cs typeface="Trebuchet MS"/>
                <a:sym typeface="Trebuchet MS"/>
              </a:rPr>
              <a:t>Suryadeep Nallana</a:t>
            </a:r>
            <a:endParaRPr sz="900">
              <a:solidFill>
                <a:srgbClr val="BF9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11" name="Shape 211"/>
        <p:cNvGrpSpPr/>
        <p:nvPr/>
      </p:nvGrpSpPr>
      <p:grpSpPr>
        <a:xfrm>
          <a:off x="0" y="0"/>
          <a:ext cx="0" cy="0"/>
          <a:chOff x="0" y="0"/>
          <a:chExt cx="0" cy="0"/>
        </a:xfrm>
      </p:grpSpPr>
      <p:sp>
        <p:nvSpPr>
          <p:cNvPr id="212" name="Google Shape;212;p22"/>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solidFill>
                  <a:srgbClr val="7F6000"/>
                </a:solidFill>
                <a:latin typeface="Nunito ExtraBold"/>
                <a:ea typeface="Nunito ExtraBold"/>
                <a:cs typeface="Nunito ExtraBold"/>
                <a:sym typeface="Nunito ExtraBold"/>
              </a:rPr>
              <a:t>TECHNOLOGIES USED</a:t>
            </a:r>
            <a:endParaRPr sz="3200">
              <a:solidFill>
                <a:srgbClr val="7F6000"/>
              </a:solidFill>
              <a:latin typeface="Nunito ExtraBold"/>
              <a:ea typeface="Nunito ExtraBold"/>
              <a:cs typeface="Nunito ExtraBold"/>
              <a:sym typeface="Nunito ExtraBold"/>
            </a:endParaRPr>
          </a:p>
        </p:txBody>
      </p:sp>
      <p:cxnSp>
        <p:nvCxnSpPr>
          <p:cNvPr id="213" name="Google Shape;213;p22"/>
          <p:cNvCxnSpPr/>
          <p:nvPr/>
        </p:nvCxnSpPr>
        <p:spPr>
          <a:xfrm>
            <a:off x="1453401" y="10651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14" name="Google Shape;214;p22"/>
          <p:cNvPicPr preferRelativeResize="0"/>
          <p:nvPr/>
        </p:nvPicPr>
        <p:blipFill>
          <a:blip r:embed="rId3">
            <a:alphaModFix/>
          </a:blip>
          <a:stretch>
            <a:fillRect/>
          </a:stretch>
        </p:blipFill>
        <p:spPr>
          <a:xfrm>
            <a:off x="993125" y="1530975"/>
            <a:ext cx="2223950" cy="1529325"/>
          </a:xfrm>
          <a:prstGeom prst="rect">
            <a:avLst/>
          </a:prstGeom>
          <a:noFill/>
          <a:ln>
            <a:noFill/>
          </a:ln>
        </p:spPr>
      </p:pic>
      <p:pic>
        <p:nvPicPr>
          <p:cNvPr id="215" name="Google Shape;215;p22"/>
          <p:cNvPicPr preferRelativeResize="0"/>
          <p:nvPr/>
        </p:nvPicPr>
        <p:blipFill>
          <a:blip r:embed="rId4">
            <a:alphaModFix/>
          </a:blip>
          <a:stretch>
            <a:fillRect/>
          </a:stretch>
        </p:blipFill>
        <p:spPr>
          <a:xfrm>
            <a:off x="3740350" y="1454775"/>
            <a:ext cx="1719703" cy="1529325"/>
          </a:xfrm>
          <a:prstGeom prst="rect">
            <a:avLst/>
          </a:prstGeom>
          <a:noFill/>
          <a:ln>
            <a:noFill/>
          </a:ln>
        </p:spPr>
      </p:pic>
      <p:pic>
        <p:nvPicPr>
          <p:cNvPr id="216" name="Google Shape;216;p22"/>
          <p:cNvPicPr preferRelativeResize="0"/>
          <p:nvPr/>
        </p:nvPicPr>
        <p:blipFill>
          <a:blip r:embed="rId5">
            <a:alphaModFix/>
          </a:blip>
          <a:stretch>
            <a:fillRect/>
          </a:stretch>
        </p:blipFill>
        <p:spPr>
          <a:xfrm>
            <a:off x="6059525" y="1454775"/>
            <a:ext cx="1684859" cy="1529325"/>
          </a:xfrm>
          <a:prstGeom prst="rect">
            <a:avLst/>
          </a:prstGeom>
          <a:noFill/>
          <a:ln>
            <a:noFill/>
          </a:ln>
        </p:spPr>
      </p:pic>
      <p:pic>
        <p:nvPicPr>
          <p:cNvPr id="217" name="Google Shape;217;p22"/>
          <p:cNvPicPr preferRelativeResize="0"/>
          <p:nvPr/>
        </p:nvPicPr>
        <p:blipFill>
          <a:blip r:embed="rId6">
            <a:alphaModFix/>
          </a:blip>
          <a:stretch>
            <a:fillRect/>
          </a:stretch>
        </p:blipFill>
        <p:spPr>
          <a:xfrm>
            <a:off x="860725" y="3128350"/>
            <a:ext cx="2126000" cy="1721053"/>
          </a:xfrm>
          <a:prstGeom prst="rect">
            <a:avLst/>
          </a:prstGeom>
          <a:noFill/>
          <a:ln>
            <a:noFill/>
          </a:ln>
        </p:spPr>
      </p:pic>
      <p:pic>
        <p:nvPicPr>
          <p:cNvPr id="218" name="Google Shape;218;p22"/>
          <p:cNvPicPr preferRelativeResize="0"/>
          <p:nvPr/>
        </p:nvPicPr>
        <p:blipFill>
          <a:blip r:embed="rId7">
            <a:alphaModFix/>
          </a:blip>
          <a:stretch>
            <a:fillRect/>
          </a:stretch>
        </p:blipFill>
        <p:spPr>
          <a:xfrm>
            <a:off x="3345200" y="3119525"/>
            <a:ext cx="2223950" cy="1721050"/>
          </a:xfrm>
          <a:prstGeom prst="rect">
            <a:avLst/>
          </a:prstGeom>
          <a:noFill/>
          <a:ln>
            <a:noFill/>
          </a:ln>
        </p:spPr>
      </p:pic>
      <p:pic>
        <p:nvPicPr>
          <p:cNvPr id="219" name="Google Shape;219;p22"/>
          <p:cNvPicPr preferRelativeResize="0"/>
          <p:nvPr/>
        </p:nvPicPr>
        <p:blipFill>
          <a:blip r:embed="rId8">
            <a:alphaModFix/>
          </a:blip>
          <a:stretch>
            <a:fillRect/>
          </a:stretch>
        </p:blipFill>
        <p:spPr>
          <a:xfrm>
            <a:off x="5732325" y="3128350"/>
            <a:ext cx="2315981" cy="172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a:blip r:embed="rId3">
            <a:alphaModFix/>
          </a:blip>
          <a:stretch>
            <a:fillRect/>
          </a:stretch>
        </p:blipFill>
        <p:spPr>
          <a:xfrm>
            <a:off x="2242226" y="909050"/>
            <a:ext cx="5010649" cy="3771450"/>
          </a:xfrm>
          <a:prstGeom prst="rect">
            <a:avLst/>
          </a:prstGeom>
          <a:noFill/>
          <a:ln cap="flat" cmpd="sng" w="9525">
            <a:solidFill>
              <a:schemeClr val="dk1"/>
            </a:solidFill>
            <a:prstDash val="solid"/>
            <a:round/>
            <a:headEnd len="sm" w="sm" type="none"/>
            <a:tailEnd len="sm" w="sm" type="none"/>
          </a:ln>
        </p:spPr>
      </p:pic>
      <p:sp>
        <p:nvSpPr>
          <p:cNvPr id="225" name="Google Shape;225;p23"/>
          <p:cNvSpPr/>
          <p:nvPr/>
        </p:nvSpPr>
        <p:spPr>
          <a:xfrm>
            <a:off x="2312250" y="588875"/>
            <a:ext cx="4861500" cy="483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7F6000"/>
                </a:solidFill>
                <a:latin typeface="Nunito ExtraBold"/>
                <a:ea typeface="Nunito ExtraBold"/>
                <a:cs typeface="Nunito ExtraBold"/>
                <a:sym typeface="Nunito ExtraBold"/>
              </a:rPr>
              <a:t>ARCHITECTURE DESIGN </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29" name="Shape 229"/>
        <p:cNvGrpSpPr/>
        <p:nvPr/>
      </p:nvGrpSpPr>
      <p:grpSpPr>
        <a:xfrm>
          <a:off x="0" y="0"/>
          <a:ext cx="0" cy="0"/>
          <a:chOff x="0" y="0"/>
          <a:chExt cx="0" cy="0"/>
        </a:xfrm>
      </p:grpSpPr>
      <p:sp>
        <p:nvSpPr>
          <p:cNvPr id="230" name="Google Shape;230;p24"/>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SQUANDER </a:t>
            </a:r>
            <a:r>
              <a:rPr lang="en" sz="2800">
                <a:solidFill>
                  <a:srgbClr val="7F6000"/>
                </a:solidFill>
                <a:latin typeface="Nunito ExtraBold"/>
                <a:ea typeface="Nunito ExtraBold"/>
                <a:cs typeface="Nunito ExtraBold"/>
                <a:sym typeface="Nunito ExtraBold"/>
              </a:rPr>
              <a:t>ARCHITECTURE</a:t>
            </a:r>
            <a:endParaRPr sz="2800">
              <a:solidFill>
                <a:srgbClr val="7F6000"/>
              </a:solidFill>
              <a:latin typeface="Nunito ExtraBold"/>
              <a:ea typeface="Nunito ExtraBold"/>
              <a:cs typeface="Nunito ExtraBold"/>
              <a:sym typeface="Nunito ExtraBold"/>
            </a:endParaRPr>
          </a:p>
        </p:txBody>
      </p:sp>
      <p:cxnSp>
        <p:nvCxnSpPr>
          <p:cNvPr id="231" name="Google Shape;231;p24"/>
          <p:cNvCxnSpPr/>
          <p:nvPr/>
        </p:nvCxnSpPr>
        <p:spPr>
          <a:xfrm>
            <a:off x="1453401" y="10651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32" name="Google Shape;232;p24"/>
          <p:cNvPicPr preferRelativeResize="0"/>
          <p:nvPr/>
        </p:nvPicPr>
        <p:blipFill>
          <a:blip r:embed="rId4">
            <a:alphaModFix/>
          </a:blip>
          <a:stretch>
            <a:fillRect/>
          </a:stretch>
        </p:blipFill>
        <p:spPr>
          <a:xfrm>
            <a:off x="1922875" y="1197625"/>
            <a:ext cx="5335649" cy="3682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36" name="Shape 236"/>
        <p:cNvGrpSpPr/>
        <p:nvPr/>
      </p:nvGrpSpPr>
      <p:grpSpPr>
        <a:xfrm>
          <a:off x="0" y="0"/>
          <a:ext cx="0" cy="0"/>
          <a:chOff x="0" y="0"/>
          <a:chExt cx="0" cy="0"/>
        </a:xfrm>
      </p:grpSpPr>
      <p:sp>
        <p:nvSpPr>
          <p:cNvPr id="237" name="Google Shape;237;p25"/>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MACHINE LEARNING ALGORITHM</a:t>
            </a:r>
            <a:endParaRPr sz="2800">
              <a:solidFill>
                <a:srgbClr val="7F6000"/>
              </a:solidFill>
              <a:latin typeface="Nunito ExtraBold"/>
              <a:ea typeface="Nunito ExtraBold"/>
              <a:cs typeface="Nunito ExtraBold"/>
              <a:sym typeface="Nunito ExtraBold"/>
            </a:endParaRPr>
          </a:p>
        </p:txBody>
      </p:sp>
      <p:cxnSp>
        <p:nvCxnSpPr>
          <p:cNvPr id="238" name="Google Shape;238;p25"/>
          <p:cNvCxnSpPr/>
          <p:nvPr/>
        </p:nvCxnSpPr>
        <p:spPr>
          <a:xfrm>
            <a:off x="1453401" y="10651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39" name="Google Shape;239;p25"/>
          <p:cNvPicPr preferRelativeResize="0"/>
          <p:nvPr/>
        </p:nvPicPr>
        <p:blipFill>
          <a:blip r:embed="rId3">
            <a:alphaModFix/>
          </a:blip>
          <a:stretch>
            <a:fillRect/>
          </a:stretch>
        </p:blipFill>
        <p:spPr>
          <a:xfrm>
            <a:off x="378200" y="1419200"/>
            <a:ext cx="8115300" cy="3057525"/>
          </a:xfrm>
          <a:prstGeom prst="rect">
            <a:avLst/>
          </a:prstGeom>
          <a:noFill/>
          <a:ln>
            <a:noFill/>
          </a:ln>
        </p:spPr>
      </p:pic>
      <p:pic>
        <p:nvPicPr>
          <p:cNvPr id="240" name="Google Shape;240;p25"/>
          <p:cNvPicPr preferRelativeResize="0"/>
          <p:nvPr/>
        </p:nvPicPr>
        <p:blipFill>
          <a:blip r:embed="rId4">
            <a:alphaModFix/>
          </a:blip>
          <a:stretch>
            <a:fillRect/>
          </a:stretch>
        </p:blipFill>
        <p:spPr>
          <a:xfrm>
            <a:off x="515325" y="2181275"/>
            <a:ext cx="1880750" cy="1286625"/>
          </a:xfrm>
          <a:prstGeom prst="rect">
            <a:avLst/>
          </a:prstGeom>
          <a:noFill/>
          <a:ln>
            <a:noFill/>
          </a:ln>
        </p:spPr>
      </p:pic>
      <p:sp>
        <p:nvSpPr>
          <p:cNvPr id="241" name="Google Shape;241;p25"/>
          <p:cNvSpPr txBox="1"/>
          <p:nvPr/>
        </p:nvSpPr>
        <p:spPr>
          <a:xfrm>
            <a:off x="7191400" y="2116775"/>
            <a:ext cx="12342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Plastic</a:t>
            </a:r>
            <a:endParaRPr>
              <a:solidFill>
                <a:schemeClr val="dk1"/>
              </a:solidFill>
              <a:latin typeface="Calibri"/>
              <a:ea typeface="Calibri"/>
              <a:cs typeface="Calibri"/>
              <a:sym typeface="Calibri"/>
            </a:endParaRPr>
          </a:p>
        </p:txBody>
      </p:sp>
      <p:sp>
        <p:nvSpPr>
          <p:cNvPr id="242" name="Google Shape;242;p25"/>
          <p:cNvSpPr txBox="1"/>
          <p:nvPr/>
        </p:nvSpPr>
        <p:spPr>
          <a:xfrm>
            <a:off x="7191400" y="2624475"/>
            <a:ext cx="1234200" cy="400200"/>
          </a:xfrm>
          <a:prstGeom prst="rect">
            <a:avLst/>
          </a:prstGeom>
          <a:solidFill>
            <a:srgbClr val="4A86E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Cardboard</a:t>
            </a:r>
            <a:endParaRPr>
              <a:solidFill>
                <a:schemeClr val="dk1"/>
              </a:solidFill>
              <a:latin typeface="Calibri"/>
              <a:ea typeface="Calibri"/>
              <a:cs typeface="Calibri"/>
              <a:sym typeface="Calibri"/>
            </a:endParaRPr>
          </a:p>
        </p:txBody>
      </p:sp>
      <p:sp>
        <p:nvSpPr>
          <p:cNvPr id="243" name="Google Shape;243;p25"/>
          <p:cNvSpPr txBox="1"/>
          <p:nvPr/>
        </p:nvSpPr>
        <p:spPr>
          <a:xfrm>
            <a:off x="7191400" y="3163000"/>
            <a:ext cx="1205700" cy="4002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Trash</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47" name="Shape 247"/>
        <p:cNvGrpSpPr/>
        <p:nvPr/>
      </p:nvGrpSpPr>
      <p:grpSpPr>
        <a:xfrm>
          <a:off x="0" y="0"/>
          <a:ext cx="0" cy="0"/>
          <a:chOff x="0" y="0"/>
          <a:chExt cx="0" cy="0"/>
        </a:xfrm>
      </p:grpSpPr>
      <p:sp>
        <p:nvSpPr>
          <p:cNvPr id="248" name="Google Shape;248;p26"/>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Model: </a:t>
            </a:r>
            <a:r>
              <a:rPr lang="en" sz="2800">
                <a:solidFill>
                  <a:srgbClr val="7F6000"/>
                </a:solidFill>
                <a:latin typeface="Nunito ExtraBold"/>
                <a:ea typeface="Nunito ExtraBold"/>
                <a:cs typeface="Nunito ExtraBold"/>
                <a:sym typeface="Nunito ExtraBold"/>
              </a:rPr>
              <a:t>Classification</a:t>
            </a:r>
            <a:endParaRPr sz="2800">
              <a:solidFill>
                <a:srgbClr val="7F6000"/>
              </a:solidFill>
              <a:latin typeface="Nunito ExtraBold"/>
              <a:ea typeface="Nunito ExtraBold"/>
              <a:cs typeface="Nunito ExtraBold"/>
              <a:sym typeface="Nunito ExtraBold"/>
            </a:endParaRPr>
          </a:p>
        </p:txBody>
      </p:sp>
      <p:pic>
        <p:nvPicPr>
          <p:cNvPr id="249" name="Google Shape;249;p26"/>
          <p:cNvPicPr preferRelativeResize="0"/>
          <p:nvPr/>
        </p:nvPicPr>
        <p:blipFill>
          <a:blip r:embed="rId3">
            <a:alphaModFix/>
          </a:blip>
          <a:stretch>
            <a:fillRect/>
          </a:stretch>
        </p:blipFill>
        <p:spPr>
          <a:xfrm>
            <a:off x="4918450" y="1144350"/>
            <a:ext cx="3406399" cy="3419501"/>
          </a:xfrm>
          <a:prstGeom prst="rect">
            <a:avLst/>
          </a:prstGeom>
          <a:noFill/>
          <a:ln>
            <a:noFill/>
          </a:ln>
        </p:spPr>
      </p:pic>
      <p:sp>
        <p:nvSpPr>
          <p:cNvPr id="250" name="Google Shape;250;p26"/>
          <p:cNvSpPr txBox="1"/>
          <p:nvPr/>
        </p:nvSpPr>
        <p:spPr>
          <a:xfrm>
            <a:off x="675325" y="1304175"/>
            <a:ext cx="36984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BF9000"/>
                </a:solidFill>
                <a:latin typeface="Calibri"/>
                <a:ea typeface="Calibri"/>
                <a:cs typeface="Calibri"/>
                <a:sym typeface="Calibri"/>
              </a:rPr>
              <a:t>Model is able to classify trash into the following categories:</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Cardboard</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Glass</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Metal</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Paper</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Plastic</a:t>
            </a:r>
            <a:endParaRPr sz="1600">
              <a:solidFill>
                <a:srgbClr val="BF9000"/>
              </a:solidFill>
              <a:latin typeface="Calibri"/>
              <a:ea typeface="Calibri"/>
              <a:cs typeface="Calibri"/>
              <a:sym typeface="Calibri"/>
            </a:endParaRPr>
          </a:p>
          <a:p>
            <a:pPr indent="-330200" lvl="0" marL="457200" rtl="0" algn="l">
              <a:spcBef>
                <a:spcPts val="0"/>
              </a:spcBef>
              <a:spcAft>
                <a:spcPts val="0"/>
              </a:spcAft>
              <a:buClr>
                <a:srgbClr val="BF9000"/>
              </a:buClr>
              <a:buSzPts val="1600"/>
              <a:buFont typeface="Calibri"/>
              <a:buChar char="●"/>
            </a:pPr>
            <a:r>
              <a:rPr lang="en" sz="1600">
                <a:solidFill>
                  <a:srgbClr val="BF9000"/>
                </a:solidFill>
                <a:latin typeface="Calibri"/>
                <a:ea typeface="Calibri"/>
                <a:cs typeface="Calibri"/>
                <a:sym typeface="Calibri"/>
              </a:rPr>
              <a:t>Miscellaneous Trash</a:t>
            </a:r>
            <a:r>
              <a:rPr lang="en" sz="1600">
                <a:latin typeface="Calibri"/>
                <a:ea typeface="Calibri"/>
                <a:cs typeface="Calibri"/>
                <a:sym typeface="Calibri"/>
              </a:rPr>
              <a:t> </a:t>
            </a:r>
            <a:endParaRPr sz="16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54" name="Shape 254"/>
        <p:cNvGrpSpPr/>
        <p:nvPr/>
      </p:nvGrpSpPr>
      <p:grpSpPr>
        <a:xfrm>
          <a:off x="0" y="0"/>
          <a:ext cx="0" cy="0"/>
          <a:chOff x="0" y="0"/>
          <a:chExt cx="0" cy="0"/>
        </a:xfrm>
      </p:grpSpPr>
      <p:sp>
        <p:nvSpPr>
          <p:cNvPr id="255" name="Google Shape;255;p27"/>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MODEL EVALUATION</a:t>
            </a:r>
            <a:endParaRPr sz="2800">
              <a:solidFill>
                <a:srgbClr val="7F6000"/>
              </a:solidFill>
              <a:latin typeface="Nunito ExtraBold"/>
              <a:ea typeface="Nunito ExtraBold"/>
              <a:cs typeface="Nunito ExtraBold"/>
              <a:sym typeface="Nunito ExtraBold"/>
            </a:endParaRPr>
          </a:p>
        </p:txBody>
      </p:sp>
      <p:cxnSp>
        <p:nvCxnSpPr>
          <p:cNvPr id="256" name="Google Shape;256;p27"/>
          <p:cNvCxnSpPr/>
          <p:nvPr/>
        </p:nvCxnSpPr>
        <p:spPr>
          <a:xfrm>
            <a:off x="1453401" y="10651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57" name="Google Shape;257;p27"/>
          <p:cNvPicPr preferRelativeResize="0"/>
          <p:nvPr/>
        </p:nvPicPr>
        <p:blipFill>
          <a:blip r:embed="rId3">
            <a:alphaModFix/>
          </a:blip>
          <a:stretch>
            <a:fillRect/>
          </a:stretch>
        </p:blipFill>
        <p:spPr>
          <a:xfrm>
            <a:off x="4741400" y="1313575"/>
            <a:ext cx="3583449" cy="3419500"/>
          </a:xfrm>
          <a:prstGeom prst="rect">
            <a:avLst/>
          </a:prstGeom>
          <a:noFill/>
          <a:ln>
            <a:noFill/>
          </a:ln>
        </p:spPr>
      </p:pic>
      <p:pic>
        <p:nvPicPr>
          <p:cNvPr id="258" name="Google Shape;258;p27"/>
          <p:cNvPicPr preferRelativeResize="0"/>
          <p:nvPr/>
        </p:nvPicPr>
        <p:blipFill>
          <a:blip r:embed="rId4">
            <a:alphaModFix/>
          </a:blip>
          <a:stretch>
            <a:fillRect/>
          </a:stretch>
        </p:blipFill>
        <p:spPr>
          <a:xfrm>
            <a:off x="711900" y="1419200"/>
            <a:ext cx="3987268"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62" name="Shape 262"/>
        <p:cNvGrpSpPr/>
        <p:nvPr/>
      </p:nvGrpSpPr>
      <p:grpSpPr>
        <a:xfrm>
          <a:off x="0" y="0"/>
          <a:ext cx="0" cy="0"/>
          <a:chOff x="0" y="0"/>
          <a:chExt cx="0" cy="0"/>
        </a:xfrm>
      </p:grpSpPr>
      <p:pic>
        <p:nvPicPr>
          <p:cNvPr id="263" name="Google Shape;263;p28"/>
          <p:cNvPicPr preferRelativeResize="0"/>
          <p:nvPr/>
        </p:nvPicPr>
        <p:blipFill>
          <a:blip r:embed="rId3">
            <a:alphaModFix/>
          </a:blip>
          <a:stretch>
            <a:fillRect/>
          </a:stretch>
        </p:blipFill>
        <p:spPr>
          <a:xfrm>
            <a:off x="1552925" y="1030850"/>
            <a:ext cx="6051275" cy="3403525"/>
          </a:xfrm>
          <a:prstGeom prst="rect">
            <a:avLst/>
          </a:prstGeom>
          <a:noFill/>
          <a:ln>
            <a:noFill/>
          </a:ln>
        </p:spPr>
      </p:pic>
      <p:sp>
        <p:nvSpPr>
          <p:cNvPr id="264" name="Google Shape;264;p28"/>
          <p:cNvSpPr/>
          <p:nvPr/>
        </p:nvSpPr>
        <p:spPr>
          <a:xfrm>
            <a:off x="2419700" y="638200"/>
            <a:ext cx="4391400" cy="492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7F6000"/>
                </a:solidFill>
                <a:latin typeface="Nunito ExtraBold"/>
                <a:ea typeface="Nunito ExtraBold"/>
                <a:cs typeface="Nunito ExtraBold"/>
                <a:sym typeface="Nunito ExtraBold"/>
              </a:rPr>
              <a:t>SPRINT OVERVIEW</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68" name="Shape 268"/>
        <p:cNvGrpSpPr/>
        <p:nvPr/>
      </p:nvGrpSpPr>
      <p:grpSpPr>
        <a:xfrm>
          <a:off x="0" y="0"/>
          <a:ext cx="0" cy="0"/>
          <a:chOff x="0" y="0"/>
          <a:chExt cx="0" cy="0"/>
        </a:xfrm>
      </p:grpSpPr>
      <p:sp>
        <p:nvSpPr>
          <p:cNvPr id="269" name="Google Shape;269;p29"/>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REVIEW SPRINT I</a:t>
            </a:r>
            <a:endParaRPr sz="2800">
              <a:solidFill>
                <a:srgbClr val="7F6000"/>
              </a:solidFill>
              <a:latin typeface="Nunito ExtraBold"/>
              <a:ea typeface="Nunito ExtraBold"/>
              <a:cs typeface="Nunito ExtraBold"/>
              <a:sym typeface="Nunito ExtraBold"/>
            </a:endParaRPr>
          </a:p>
        </p:txBody>
      </p:sp>
      <p:cxnSp>
        <p:nvCxnSpPr>
          <p:cNvPr id="270" name="Google Shape;270;p29"/>
          <p:cNvCxnSpPr/>
          <p:nvPr/>
        </p:nvCxnSpPr>
        <p:spPr>
          <a:xfrm>
            <a:off x="1529601" y="760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71" name="Google Shape;271;p29"/>
          <p:cNvPicPr preferRelativeResize="0"/>
          <p:nvPr/>
        </p:nvPicPr>
        <p:blipFill>
          <a:blip r:embed="rId3">
            <a:alphaModFix/>
          </a:blip>
          <a:stretch>
            <a:fillRect/>
          </a:stretch>
        </p:blipFill>
        <p:spPr>
          <a:xfrm>
            <a:off x="1033225" y="948475"/>
            <a:ext cx="6959824" cy="1604175"/>
          </a:xfrm>
          <a:prstGeom prst="rect">
            <a:avLst/>
          </a:prstGeom>
          <a:noFill/>
          <a:ln>
            <a:noFill/>
          </a:ln>
        </p:spPr>
      </p:pic>
      <p:pic>
        <p:nvPicPr>
          <p:cNvPr id="272" name="Google Shape;272;p29"/>
          <p:cNvPicPr preferRelativeResize="0"/>
          <p:nvPr/>
        </p:nvPicPr>
        <p:blipFill>
          <a:blip r:embed="rId4">
            <a:alphaModFix/>
          </a:blip>
          <a:stretch>
            <a:fillRect/>
          </a:stretch>
        </p:blipFill>
        <p:spPr>
          <a:xfrm>
            <a:off x="2126550" y="2602100"/>
            <a:ext cx="5121953" cy="2286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30"/>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REVIEW SPRINT II</a:t>
            </a:r>
            <a:endParaRPr sz="2800">
              <a:solidFill>
                <a:srgbClr val="7F6000"/>
              </a:solidFill>
              <a:latin typeface="Nunito ExtraBold"/>
              <a:ea typeface="Nunito ExtraBold"/>
              <a:cs typeface="Nunito ExtraBold"/>
              <a:sym typeface="Nunito ExtraBold"/>
            </a:endParaRPr>
          </a:p>
        </p:txBody>
      </p:sp>
      <p:cxnSp>
        <p:nvCxnSpPr>
          <p:cNvPr id="278" name="Google Shape;278;p30"/>
          <p:cNvCxnSpPr/>
          <p:nvPr/>
        </p:nvCxnSpPr>
        <p:spPr>
          <a:xfrm>
            <a:off x="1529601" y="760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79" name="Google Shape;279;p30"/>
          <p:cNvPicPr preferRelativeResize="0"/>
          <p:nvPr/>
        </p:nvPicPr>
        <p:blipFill>
          <a:blip r:embed="rId3">
            <a:alphaModFix/>
          </a:blip>
          <a:stretch>
            <a:fillRect/>
          </a:stretch>
        </p:blipFill>
        <p:spPr>
          <a:xfrm>
            <a:off x="1831463" y="912388"/>
            <a:ext cx="5657576" cy="1931500"/>
          </a:xfrm>
          <a:prstGeom prst="rect">
            <a:avLst/>
          </a:prstGeom>
          <a:noFill/>
          <a:ln>
            <a:noFill/>
          </a:ln>
        </p:spPr>
      </p:pic>
      <p:pic>
        <p:nvPicPr>
          <p:cNvPr id="280" name="Google Shape;280;p30"/>
          <p:cNvPicPr preferRelativeResize="0"/>
          <p:nvPr/>
        </p:nvPicPr>
        <p:blipFill>
          <a:blip r:embed="rId4">
            <a:alphaModFix/>
          </a:blip>
          <a:stretch>
            <a:fillRect/>
          </a:stretch>
        </p:blipFill>
        <p:spPr>
          <a:xfrm>
            <a:off x="2637963" y="2888838"/>
            <a:ext cx="3868067" cy="19948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84" name="Shape 284"/>
        <p:cNvGrpSpPr/>
        <p:nvPr/>
      </p:nvGrpSpPr>
      <p:grpSpPr>
        <a:xfrm>
          <a:off x="0" y="0"/>
          <a:ext cx="0" cy="0"/>
          <a:chOff x="0" y="0"/>
          <a:chExt cx="0" cy="0"/>
        </a:xfrm>
      </p:grpSpPr>
      <p:sp>
        <p:nvSpPr>
          <p:cNvPr id="285" name="Google Shape;285;p31"/>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REVIEW SPRINT III</a:t>
            </a:r>
            <a:endParaRPr sz="2800">
              <a:solidFill>
                <a:srgbClr val="7F6000"/>
              </a:solidFill>
              <a:latin typeface="Nunito ExtraBold"/>
              <a:ea typeface="Nunito ExtraBold"/>
              <a:cs typeface="Nunito ExtraBold"/>
              <a:sym typeface="Nunito ExtraBold"/>
            </a:endParaRPr>
          </a:p>
        </p:txBody>
      </p:sp>
      <p:cxnSp>
        <p:nvCxnSpPr>
          <p:cNvPr id="286" name="Google Shape;286;p31"/>
          <p:cNvCxnSpPr/>
          <p:nvPr/>
        </p:nvCxnSpPr>
        <p:spPr>
          <a:xfrm>
            <a:off x="1529601" y="760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87" name="Google Shape;287;p31"/>
          <p:cNvPicPr preferRelativeResize="0"/>
          <p:nvPr/>
        </p:nvPicPr>
        <p:blipFill>
          <a:blip r:embed="rId3">
            <a:alphaModFix/>
          </a:blip>
          <a:stretch>
            <a:fillRect/>
          </a:stretch>
        </p:blipFill>
        <p:spPr>
          <a:xfrm>
            <a:off x="1362413" y="841950"/>
            <a:ext cx="6595676" cy="1685827"/>
          </a:xfrm>
          <a:prstGeom prst="rect">
            <a:avLst/>
          </a:prstGeom>
          <a:noFill/>
          <a:ln>
            <a:noFill/>
          </a:ln>
        </p:spPr>
      </p:pic>
      <p:pic>
        <p:nvPicPr>
          <p:cNvPr id="288" name="Google Shape;288;p31"/>
          <p:cNvPicPr preferRelativeResize="0"/>
          <p:nvPr/>
        </p:nvPicPr>
        <p:blipFill>
          <a:blip r:embed="rId4">
            <a:alphaModFix/>
          </a:blip>
          <a:stretch>
            <a:fillRect/>
          </a:stretch>
        </p:blipFill>
        <p:spPr>
          <a:xfrm>
            <a:off x="2625838" y="2571752"/>
            <a:ext cx="3892318" cy="23109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36" name="Shape 136"/>
        <p:cNvGrpSpPr/>
        <p:nvPr/>
      </p:nvGrpSpPr>
      <p:grpSpPr>
        <a:xfrm>
          <a:off x="0" y="0"/>
          <a:ext cx="0" cy="0"/>
          <a:chOff x="0" y="0"/>
          <a:chExt cx="0" cy="0"/>
        </a:xfrm>
      </p:grpSpPr>
      <p:sp>
        <p:nvSpPr>
          <p:cNvPr id="137" name="Google Shape;137;p14"/>
          <p:cNvSpPr txBox="1"/>
          <p:nvPr>
            <p:ph type="title"/>
          </p:nvPr>
        </p:nvSpPr>
        <p:spPr>
          <a:xfrm>
            <a:off x="819150" y="388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solidFill>
                  <a:srgbClr val="7F6000"/>
                </a:solidFill>
                <a:latin typeface="Nunito ExtraBold"/>
                <a:ea typeface="Nunito ExtraBold"/>
                <a:cs typeface="Nunito ExtraBold"/>
                <a:sym typeface="Nunito ExtraBold"/>
              </a:rPr>
              <a:t>AGENDA</a:t>
            </a:r>
            <a:endParaRPr sz="3200"/>
          </a:p>
        </p:txBody>
      </p:sp>
      <p:cxnSp>
        <p:nvCxnSpPr>
          <p:cNvPr id="138" name="Google Shape;138;p14"/>
          <p:cNvCxnSpPr/>
          <p:nvPr/>
        </p:nvCxnSpPr>
        <p:spPr>
          <a:xfrm>
            <a:off x="1529601" y="1141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139" name="Google Shape;139;p14"/>
          <p:cNvPicPr preferRelativeResize="0"/>
          <p:nvPr/>
        </p:nvPicPr>
        <p:blipFill>
          <a:blip r:embed="rId3">
            <a:alphaModFix/>
          </a:blip>
          <a:stretch>
            <a:fillRect/>
          </a:stretch>
        </p:blipFill>
        <p:spPr>
          <a:xfrm>
            <a:off x="1776375" y="1443500"/>
            <a:ext cx="461050" cy="461050"/>
          </a:xfrm>
          <a:prstGeom prst="rect">
            <a:avLst/>
          </a:prstGeom>
          <a:noFill/>
          <a:ln>
            <a:noFill/>
          </a:ln>
        </p:spPr>
      </p:pic>
      <p:pic>
        <p:nvPicPr>
          <p:cNvPr id="140" name="Google Shape;140;p14"/>
          <p:cNvPicPr preferRelativeResize="0"/>
          <p:nvPr/>
        </p:nvPicPr>
        <p:blipFill>
          <a:blip r:embed="rId4">
            <a:alphaModFix/>
          </a:blip>
          <a:stretch>
            <a:fillRect/>
          </a:stretch>
        </p:blipFill>
        <p:spPr>
          <a:xfrm>
            <a:off x="1775500" y="2141000"/>
            <a:ext cx="461050" cy="461050"/>
          </a:xfrm>
          <a:prstGeom prst="rect">
            <a:avLst/>
          </a:prstGeom>
          <a:noFill/>
          <a:ln>
            <a:noFill/>
          </a:ln>
        </p:spPr>
      </p:pic>
      <p:pic>
        <p:nvPicPr>
          <p:cNvPr id="141" name="Google Shape;141;p14"/>
          <p:cNvPicPr preferRelativeResize="0"/>
          <p:nvPr/>
        </p:nvPicPr>
        <p:blipFill>
          <a:blip r:embed="rId5">
            <a:alphaModFix/>
          </a:blip>
          <a:stretch>
            <a:fillRect/>
          </a:stretch>
        </p:blipFill>
        <p:spPr>
          <a:xfrm>
            <a:off x="1778073" y="2914700"/>
            <a:ext cx="461050" cy="461050"/>
          </a:xfrm>
          <a:prstGeom prst="rect">
            <a:avLst/>
          </a:prstGeom>
          <a:noFill/>
          <a:ln>
            <a:noFill/>
          </a:ln>
        </p:spPr>
      </p:pic>
      <p:pic>
        <p:nvPicPr>
          <p:cNvPr id="142" name="Google Shape;142;p14"/>
          <p:cNvPicPr preferRelativeResize="0"/>
          <p:nvPr/>
        </p:nvPicPr>
        <p:blipFill>
          <a:blip r:embed="rId6">
            <a:alphaModFix/>
          </a:blip>
          <a:stretch>
            <a:fillRect/>
          </a:stretch>
        </p:blipFill>
        <p:spPr>
          <a:xfrm>
            <a:off x="1777195" y="4289268"/>
            <a:ext cx="461050" cy="461050"/>
          </a:xfrm>
          <a:prstGeom prst="rect">
            <a:avLst/>
          </a:prstGeom>
          <a:noFill/>
          <a:ln>
            <a:noFill/>
          </a:ln>
        </p:spPr>
      </p:pic>
      <p:sp>
        <p:nvSpPr>
          <p:cNvPr id="143" name="Google Shape;143;p14"/>
          <p:cNvSpPr txBox="1"/>
          <p:nvPr/>
        </p:nvSpPr>
        <p:spPr>
          <a:xfrm>
            <a:off x="2203250" y="1460075"/>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Project Overview</a:t>
            </a:r>
            <a:endParaRPr sz="1100">
              <a:solidFill>
                <a:srgbClr val="BF9000"/>
              </a:solidFill>
              <a:latin typeface="Trebuchet MS"/>
              <a:ea typeface="Trebuchet MS"/>
              <a:cs typeface="Trebuchet MS"/>
              <a:sym typeface="Trebuchet MS"/>
            </a:endParaRPr>
          </a:p>
        </p:txBody>
      </p:sp>
      <p:sp>
        <p:nvSpPr>
          <p:cNvPr id="144" name="Google Shape;144;p14"/>
          <p:cNvSpPr txBox="1"/>
          <p:nvPr/>
        </p:nvSpPr>
        <p:spPr>
          <a:xfrm>
            <a:off x="2201377" y="2192550"/>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Project </a:t>
            </a:r>
            <a:r>
              <a:rPr lang="en" sz="1100">
                <a:solidFill>
                  <a:srgbClr val="BF9000"/>
                </a:solidFill>
                <a:latin typeface="Trebuchet MS"/>
                <a:ea typeface="Trebuchet MS"/>
                <a:cs typeface="Trebuchet MS"/>
                <a:sym typeface="Trebuchet MS"/>
              </a:rPr>
              <a:t>Requirements</a:t>
            </a:r>
            <a:endParaRPr sz="1100">
              <a:solidFill>
                <a:srgbClr val="BF9000"/>
              </a:solidFill>
              <a:latin typeface="Trebuchet MS"/>
              <a:ea typeface="Trebuchet MS"/>
              <a:cs typeface="Trebuchet MS"/>
              <a:sym typeface="Trebuchet MS"/>
            </a:endParaRPr>
          </a:p>
        </p:txBody>
      </p:sp>
      <p:sp>
        <p:nvSpPr>
          <p:cNvPr id="145" name="Google Shape;145;p14"/>
          <p:cNvSpPr txBox="1"/>
          <p:nvPr/>
        </p:nvSpPr>
        <p:spPr>
          <a:xfrm>
            <a:off x="2201377" y="2975580"/>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Design Architecture</a:t>
            </a:r>
            <a:endParaRPr sz="1100">
              <a:solidFill>
                <a:srgbClr val="BF9000"/>
              </a:solidFill>
              <a:latin typeface="Trebuchet MS"/>
              <a:ea typeface="Trebuchet MS"/>
              <a:cs typeface="Trebuchet MS"/>
              <a:sym typeface="Trebuchet MS"/>
            </a:endParaRPr>
          </a:p>
        </p:txBody>
      </p:sp>
      <p:sp>
        <p:nvSpPr>
          <p:cNvPr id="146" name="Google Shape;146;p14"/>
          <p:cNvSpPr txBox="1"/>
          <p:nvPr/>
        </p:nvSpPr>
        <p:spPr>
          <a:xfrm>
            <a:off x="2201377" y="3725388"/>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Technologies Used</a:t>
            </a:r>
            <a:endParaRPr sz="1100">
              <a:solidFill>
                <a:srgbClr val="BF9000"/>
              </a:solidFill>
              <a:latin typeface="Trebuchet MS"/>
              <a:ea typeface="Trebuchet MS"/>
              <a:cs typeface="Trebuchet MS"/>
              <a:sym typeface="Trebuchet MS"/>
            </a:endParaRPr>
          </a:p>
        </p:txBody>
      </p:sp>
      <p:pic>
        <p:nvPicPr>
          <p:cNvPr id="147" name="Google Shape;147;p14"/>
          <p:cNvPicPr preferRelativeResize="0"/>
          <p:nvPr/>
        </p:nvPicPr>
        <p:blipFill>
          <a:blip r:embed="rId7">
            <a:alphaModFix/>
          </a:blip>
          <a:stretch>
            <a:fillRect/>
          </a:stretch>
        </p:blipFill>
        <p:spPr>
          <a:xfrm>
            <a:off x="5143550" y="1445845"/>
            <a:ext cx="461050" cy="461050"/>
          </a:xfrm>
          <a:prstGeom prst="rect">
            <a:avLst/>
          </a:prstGeom>
          <a:noFill/>
          <a:ln>
            <a:noFill/>
          </a:ln>
        </p:spPr>
      </p:pic>
      <p:pic>
        <p:nvPicPr>
          <p:cNvPr id="148" name="Google Shape;148;p14"/>
          <p:cNvPicPr preferRelativeResize="0"/>
          <p:nvPr/>
        </p:nvPicPr>
        <p:blipFill>
          <a:blip r:embed="rId8">
            <a:alphaModFix/>
          </a:blip>
          <a:stretch>
            <a:fillRect/>
          </a:stretch>
        </p:blipFill>
        <p:spPr>
          <a:xfrm>
            <a:off x="5140262" y="2140789"/>
            <a:ext cx="461050" cy="461050"/>
          </a:xfrm>
          <a:prstGeom prst="rect">
            <a:avLst/>
          </a:prstGeom>
          <a:noFill/>
          <a:ln>
            <a:noFill/>
          </a:ln>
        </p:spPr>
      </p:pic>
      <p:pic>
        <p:nvPicPr>
          <p:cNvPr id="149" name="Google Shape;149;p14"/>
          <p:cNvPicPr preferRelativeResize="0"/>
          <p:nvPr/>
        </p:nvPicPr>
        <p:blipFill>
          <a:blip r:embed="rId9">
            <a:alphaModFix/>
          </a:blip>
          <a:stretch>
            <a:fillRect/>
          </a:stretch>
        </p:blipFill>
        <p:spPr>
          <a:xfrm>
            <a:off x="5140262" y="2918029"/>
            <a:ext cx="461050" cy="461050"/>
          </a:xfrm>
          <a:prstGeom prst="rect">
            <a:avLst/>
          </a:prstGeom>
          <a:noFill/>
          <a:ln>
            <a:noFill/>
          </a:ln>
        </p:spPr>
      </p:pic>
      <p:pic>
        <p:nvPicPr>
          <p:cNvPr id="150" name="Google Shape;150;p14"/>
          <p:cNvPicPr preferRelativeResize="0"/>
          <p:nvPr/>
        </p:nvPicPr>
        <p:blipFill>
          <a:blip r:embed="rId10">
            <a:alphaModFix/>
          </a:blip>
          <a:stretch>
            <a:fillRect/>
          </a:stretch>
        </p:blipFill>
        <p:spPr>
          <a:xfrm>
            <a:off x="5140250" y="3644900"/>
            <a:ext cx="461050" cy="461050"/>
          </a:xfrm>
          <a:prstGeom prst="rect">
            <a:avLst/>
          </a:prstGeom>
          <a:noFill/>
          <a:ln>
            <a:noFill/>
          </a:ln>
        </p:spPr>
      </p:pic>
      <p:sp>
        <p:nvSpPr>
          <p:cNvPr id="151" name="Google Shape;151;p14"/>
          <p:cNvSpPr txBox="1"/>
          <p:nvPr/>
        </p:nvSpPr>
        <p:spPr>
          <a:xfrm>
            <a:off x="5556050" y="1457982"/>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Test Cases</a:t>
            </a:r>
            <a:endParaRPr sz="1100">
              <a:solidFill>
                <a:srgbClr val="BF9000"/>
              </a:solidFill>
              <a:latin typeface="Trebuchet MS"/>
              <a:ea typeface="Trebuchet MS"/>
              <a:cs typeface="Trebuchet MS"/>
              <a:sym typeface="Trebuchet MS"/>
            </a:endParaRPr>
          </a:p>
        </p:txBody>
      </p:sp>
      <p:sp>
        <p:nvSpPr>
          <p:cNvPr id="152" name="Google Shape;152;p14"/>
          <p:cNvSpPr txBox="1"/>
          <p:nvPr/>
        </p:nvSpPr>
        <p:spPr>
          <a:xfrm>
            <a:off x="5557225" y="2171214"/>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Project Demo (MVP)</a:t>
            </a:r>
            <a:endParaRPr sz="1100">
              <a:solidFill>
                <a:srgbClr val="BF9000"/>
              </a:solidFill>
              <a:latin typeface="Trebuchet MS"/>
              <a:ea typeface="Trebuchet MS"/>
              <a:cs typeface="Trebuchet MS"/>
              <a:sym typeface="Trebuchet MS"/>
            </a:endParaRPr>
          </a:p>
        </p:txBody>
      </p:sp>
      <p:sp>
        <p:nvSpPr>
          <p:cNvPr id="153" name="Google Shape;153;p14"/>
          <p:cNvSpPr txBox="1"/>
          <p:nvPr/>
        </p:nvSpPr>
        <p:spPr>
          <a:xfrm>
            <a:off x="5557225" y="2957598"/>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GitHub Walkthrough</a:t>
            </a:r>
            <a:endParaRPr sz="1100">
              <a:solidFill>
                <a:srgbClr val="BF9000"/>
              </a:solidFill>
              <a:latin typeface="Trebuchet MS"/>
              <a:ea typeface="Trebuchet MS"/>
              <a:cs typeface="Trebuchet MS"/>
              <a:sym typeface="Trebuchet MS"/>
            </a:endParaRPr>
          </a:p>
        </p:txBody>
      </p:sp>
      <p:sp>
        <p:nvSpPr>
          <p:cNvPr id="154" name="Google Shape;154;p14"/>
          <p:cNvSpPr txBox="1"/>
          <p:nvPr/>
        </p:nvSpPr>
        <p:spPr>
          <a:xfrm>
            <a:off x="5557225" y="3675314"/>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Retrospective</a:t>
            </a:r>
            <a:endParaRPr sz="1100">
              <a:solidFill>
                <a:srgbClr val="BF9000"/>
              </a:solidFill>
              <a:latin typeface="Trebuchet MS"/>
              <a:ea typeface="Trebuchet MS"/>
              <a:cs typeface="Trebuchet MS"/>
              <a:sym typeface="Trebuchet MS"/>
            </a:endParaRPr>
          </a:p>
        </p:txBody>
      </p:sp>
      <p:pic>
        <p:nvPicPr>
          <p:cNvPr id="155" name="Google Shape;155;p14"/>
          <p:cNvPicPr preferRelativeResize="0"/>
          <p:nvPr/>
        </p:nvPicPr>
        <p:blipFill rotWithShape="1">
          <a:blip r:embed="rId11">
            <a:alphaModFix/>
          </a:blip>
          <a:srcRect b="615570" l="1272890" r="-1272890" t="-615570"/>
          <a:stretch/>
        </p:blipFill>
        <p:spPr>
          <a:xfrm>
            <a:off x="7672750" y="1460075"/>
            <a:ext cx="461050" cy="461050"/>
          </a:xfrm>
          <a:prstGeom prst="rect">
            <a:avLst/>
          </a:prstGeom>
          <a:noFill/>
          <a:ln>
            <a:noFill/>
          </a:ln>
        </p:spPr>
      </p:pic>
      <p:pic>
        <p:nvPicPr>
          <p:cNvPr id="156" name="Google Shape;156;p14"/>
          <p:cNvPicPr preferRelativeResize="0"/>
          <p:nvPr/>
        </p:nvPicPr>
        <p:blipFill>
          <a:blip r:embed="rId12">
            <a:alphaModFix/>
          </a:blip>
          <a:stretch>
            <a:fillRect/>
          </a:stretch>
        </p:blipFill>
        <p:spPr>
          <a:xfrm>
            <a:off x="1777195" y="3649188"/>
            <a:ext cx="457200" cy="457200"/>
          </a:xfrm>
          <a:prstGeom prst="rect">
            <a:avLst/>
          </a:prstGeom>
          <a:noFill/>
          <a:ln>
            <a:noFill/>
          </a:ln>
        </p:spPr>
      </p:pic>
      <p:sp>
        <p:nvSpPr>
          <p:cNvPr id="157" name="Google Shape;157;p14"/>
          <p:cNvSpPr txBox="1"/>
          <p:nvPr/>
        </p:nvSpPr>
        <p:spPr>
          <a:xfrm>
            <a:off x="2197819" y="4365468"/>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Sprint Overview</a:t>
            </a:r>
            <a:endParaRPr sz="1100">
              <a:solidFill>
                <a:srgbClr val="BF9000"/>
              </a:solidFill>
              <a:latin typeface="Trebuchet MS"/>
              <a:ea typeface="Trebuchet MS"/>
              <a:cs typeface="Trebuchet MS"/>
              <a:sym typeface="Trebuchet MS"/>
            </a:endParaRPr>
          </a:p>
        </p:txBody>
      </p:sp>
      <p:pic>
        <p:nvPicPr>
          <p:cNvPr id="158" name="Google Shape;158;p14"/>
          <p:cNvPicPr preferRelativeResize="0"/>
          <p:nvPr/>
        </p:nvPicPr>
        <p:blipFill>
          <a:blip r:embed="rId13">
            <a:alphaModFix/>
          </a:blip>
          <a:stretch>
            <a:fillRect/>
          </a:stretch>
        </p:blipFill>
        <p:spPr>
          <a:xfrm>
            <a:off x="5142187" y="4289268"/>
            <a:ext cx="457200" cy="457200"/>
          </a:xfrm>
          <a:prstGeom prst="rect">
            <a:avLst/>
          </a:prstGeom>
          <a:noFill/>
          <a:ln>
            <a:noFill/>
          </a:ln>
        </p:spPr>
      </p:pic>
      <p:sp>
        <p:nvSpPr>
          <p:cNvPr id="159" name="Google Shape;159;p14"/>
          <p:cNvSpPr txBox="1"/>
          <p:nvPr/>
        </p:nvSpPr>
        <p:spPr>
          <a:xfrm>
            <a:off x="5557225" y="4320054"/>
            <a:ext cx="1949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BF9000"/>
                </a:solidFill>
                <a:latin typeface="Trebuchet MS"/>
                <a:ea typeface="Trebuchet MS"/>
                <a:cs typeface="Trebuchet MS"/>
                <a:sym typeface="Trebuchet MS"/>
              </a:rPr>
              <a:t>Conclusion</a:t>
            </a:r>
            <a:endParaRPr sz="1100">
              <a:solidFill>
                <a:srgbClr val="BF9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92" name="Shape 292"/>
        <p:cNvGrpSpPr/>
        <p:nvPr/>
      </p:nvGrpSpPr>
      <p:grpSpPr>
        <a:xfrm>
          <a:off x="0" y="0"/>
          <a:ext cx="0" cy="0"/>
          <a:chOff x="0" y="0"/>
          <a:chExt cx="0" cy="0"/>
        </a:xfrm>
      </p:grpSpPr>
      <p:sp>
        <p:nvSpPr>
          <p:cNvPr id="293" name="Google Shape;293;p32"/>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REVIEW SPRINT IV</a:t>
            </a:r>
            <a:endParaRPr sz="2800">
              <a:solidFill>
                <a:srgbClr val="7F6000"/>
              </a:solidFill>
              <a:latin typeface="Nunito ExtraBold"/>
              <a:ea typeface="Nunito ExtraBold"/>
              <a:cs typeface="Nunito ExtraBold"/>
              <a:sym typeface="Nunito ExtraBold"/>
            </a:endParaRPr>
          </a:p>
        </p:txBody>
      </p:sp>
      <p:cxnSp>
        <p:nvCxnSpPr>
          <p:cNvPr id="294" name="Google Shape;294;p32"/>
          <p:cNvCxnSpPr/>
          <p:nvPr/>
        </p:nvCxnSpPr>
        <p:spPr>
          <a:xfrm>
            <a:off x="1529601" y="760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295" name="Google Shape;295;p32"/>
          <p:cNvPicPr preferRelativeResize="0"/>
          <p:nvPr/>
        </p:nvPicPr>
        <p:blipFill>
          <a:blip r:embed="rId3">
            <a:alphaModFix/>
          </a:blip>
          <a:stretch>
            <a:fillRect/>
          </a:stretch>
        </p:blipFill>
        <p:spPr>
          <a:xfrm>
            <a:off x="685800" y="962000"/>
            <a:ext cx="7677150" cy="3467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99" name="Shape 299"/>
        <p:cNvGrpSpPr/>
        <p:nvPr/>
      </p:nvGrpSpPr>
      <p:grpSpPr>
        <a:xfrm>
          <a:off x="0" y="0"/>
          <a:ext cx="0" cy="0"/>
          <a:chOff x="0" y="0"/>
          <a:chExt cx="0" cy="0"/>
        </a:xfrm>
      </p:grpSpPr>
      <p:sp>
        <p:nvSpPr>
          <p:cNvPr id="300" name="Google Shape;300;p33"/>
          <p:cNvSpPr txBox="1"/>
          <p:nvPr>
            <p:ph type="title"/>
          </p:nvPr>
        </p:nvSpPr>
        <p:spPr>
          <a:xfrm>
            <a:off x="819150" y="1598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REVIEW SPRINT IV - Burndown Chart</a:t>
            </a:r>
            <a:endParaRPr sz="2800">
              <a:solidFill>
                <a:srgbClr val="7F6000"/>
              </a:solidFill>
              <a:latin typeface="Nunito ExtraBold"/>
              <a:ea typeface="Nunito ExtraBold"/>
              <a:cs typeface="Nunito ExtraBold"/>
              <a:sym typeface="Nunito ExtraBold"/>
            </a:endParaRPr>
          </a:p>
        </p:txBody>
      </p:sp>
      <p:cxnSp>
        <p:nvCxnSpPr>
          <p:cNvPr id="301" name="Google Shape;301;p33"/>
          <p:cNvCxnSpPr/>
          <p:nvPr/>
        </p:nvCxnSpPr>
        <p:spPr>
          <a:xfrm>
            <a:off x="1529601" y="760325"/>
            <a:ext cx="6261300" cy="16800"/>
          </a:xfrm>
          <a:prstGeom prst="straightConnector1">
            <a:avLst/>
          </a:prstGeom>
          <a:noFill/>
          <a:ln cap="flat" cmpd="sng" w="38100">
            <a:solidFill>
              <a:srgbClr val="351C75"/>
            </a:solidFill>
            <a:prstDash val="solid"/>
            <a:round/>
            <a:headEnd len="med" w="med" type="none"/>
            <a:tailEnd len="med" w="med" type="none"/>
          </a:ln>
        </p:spPr>
      </p:cxnSp>
      <p:pic>
        <p:nvPicPr>
          <p:cNvPr id="302" name="Google Shape;302;p33"/>
          <p:cNvPicPr preferRelativeResize="0"/>
          <p:nvPr/>
        </p:nvPicPr>
        <p:blipFill>
          <a:blip r:embed="rId3">
            <a:alphaModFix/>
          </a:blip>
          <a:stretch>
            <a:fillRect/>
          </a:stretch>
        </p:blipFill>
        <p:spPr>
          <a:xfrm>
            <a:off x="1524000" y="962000"/>
            <a:ext cx="6006728" cy="3724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06" name="Shape 306"/>
        <p:cNvGrpSpPr/>
        <p:nvPr/>
      </p:nvGrpSpPr>
      <p:grpSpPr>
        <a:xfrm>
          <a:off x="0" y="0"/>
          <a:ext cx="0" cy="0"/>
          <a:chOff x="0" y="0"/>
          <a:chExt cx="0" cy="0"/>
        </a:xfrm>
      </p:grpSpPr>
      <p:pic>
        <p:nvPicPr>
          <p:cNvPr id="307" name="Google Shape;307;p34"/>
          <p:cNvPicPr preferRelativeResize="0"/>
          <p:nvPr/>
        </p:nvPicPr>
        <p:blipFill>
          <a:blip r:embed="rId3">
            <a:alphaModFix/>
          </a:blip>
          <a:stretch>
            <a:fillRect/>
          </a:stretch>
        </p:blipFill>
        <p:spPr>
          <a:xfrm>
            <a:off x="1057475" y="806000"/>
            <a:ext cx="6935550" cy="3901250"/>
          </a:xfrm>
          <a:prstGeom prst="rect">
            <a:avLst/>
          </a:prstGeom>
          <a:noFill/>
          <a:ln>
            <a:noFill/>
          </a:ln>
        </p:spPr>
      </p:pic>
      <p:sp>
        <p:nvSpPr>
          <p:cNvPr id="308" name="Google Shape;308;p34"/>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TEST CASES</a:t>
            </a:r>
            <a:endParaRPr sz="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12" name="Shape 312"/>
        <p:cNvGrpSpPr/>
        <p:nvPr/>
      </p:nvGrpSpPr>
      <p:grpSpPr>
        <a:xfrm>
          <a:off x="0" y="0"/>
          <a:ext cx="0" cy="0"/>
          <a:chOff x="0" y="0"/>
          <a:chExt cx="0" cy="0"/>
        </a:xfrm>
      </p:grpSpPr>
      <p:sp>
        <p:nvSpPr>
          <p:cNvPr id="313" name="Google Shape;313;p35"/>
          <p:cNvSpPr txBox="1"/>
          <p:nvPr>
            <p:ph type="title"/>
          </p:nvPr>
        </p:nvSpPr>
        <p:spPr>
          <a:xfrm>
            <a:off x="895350" y="3122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TEST CASES - HOME SCREEN</a:t>
            </a:r>
            <a:endParaRPr sz="2800">
              <a:solidFill>
                <a:srgbClr val="7F6000"/>
              </a:solidFill>
              <a:latin typeface="Nunito ExtraBold"/>
              <a:ea typeface="Nunito ExtraBold"/>
              <a:cs typeface="Nunito ExtraBold"/>
              <a:sym typeface="Nunito ExtraBold"/>
            </a:endParaRPr>
          </a:p>
        </p:txBody>
      </p:sp>
      <p:cxnSp>
        <p:nvCxnSpPr>
          <p:cNvPr id="314" name="Google Shape;314;p35"/>
          <p:cNvCxnSpPr/>
          <p:nvPr/>
        </p:nvCxnSpPr>
        <p:spPr>
          <a:xfrm>
            <a:off x="1529601" y="912725"/>
            <a:ext cx="6261300" cy="16800"/>
          </a:xfrm>
          <a:prstGeom prst="straightConnector1">
            <a:avLst/>
          </a:prstGeom>
          <a:noFill/>
          <a:ln cap="flat" cmpd="sng" w="38100">
            <a:solidFill>
              <a:srgbClr val="351C75"/>
            </a:solidFill>
            <a:prstDash val="solid"/>
            <a:round/>
            <a:headEnd len="med" w="med" type="none"/>
            <a:tailEnd len="med" w="med" type="none"/>
          </a:ln>
        </p:spPr>
      </p:cxnSp>
      <p:graphicFrame>
        <p:nvGraphicFramePr>
          <p:cNvPr id="315" name="Google Shape;315;p35"/>
          <p:cNvGraphicFramePr/>
          <p:nvPr/>
        </p:nvGraphicFramePr>
        <p:xfrm>
          <a:off x="457200" y="1295400"/>
          <a:ext cx="3000000" cy="3000000"/>
        </p:xfrm>
        <a:graphic>
          <a:graphicData uri="http://schemas.openxmlformats.org/drawingml/2006/table">
            <a:tbl>
              <a:tblPr>
                <a:noFill/>
                <a:tableStyleId>{37B108A5-9AD4-4570-9ECA-C838FD162DCB}</a:tableStyleId>
              </a:tblPr>
              <a:tblGrid>
                <a:gridCol w="611125"/>
                <a:gridCol w="519450"/>
                <a:gridCol w="539750"/>
                <a:gridCol w="1118700"/>
                <a:gridCol w="2321800"/>
                <a:gridCol w="2505050"/>
                <a:gridCol w="673525"/>
              </a:tblGrid>
              <a:tr h="614850">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Name</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User Story</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ID</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Action</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Expected Results</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Result</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Pass/Fail</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r>
              <a:tr h="477525">
                <a:tc>
                  <a:txBody>
                    <a:bodyPr/>
                    <a:lstStyle/>
                    <a:p>
                      <a:pPr indent="0" lvl="0" marL="0" rtl="0" algn="l">
                        <a:spcBef>
                          <a:spcPts val="0"/>
                        </a:spcBef>
                        <a:spcAft>
                          <a:spcPts val="0"/>
                        </a:spcAft>
                        <a:buNone/>
                      </a:pPr>
                      <a:r>
                        <a:rPr lang="en" sz="500">
                          <a:latin typeface="Trebuchet MS"/>
                          <a:ea typeface="Trebuchet MS"/>
                          <a:cs typeface="Trebuchet MS"/>
                          <a:sym typeface="Trebuchet MS"/>
                        </a:rPr>
                        <a:t>Home Screen</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SQD-22</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SQD-24</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Browse from the app</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access the homepage of the app</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opens the app, they are directed to the home screen of Squander</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r>
              <a:tr h="471600">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SQD-25</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Recycle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Recycle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home screen, recycle button is visible and once clicked on the button it is redirected to recycle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r>
              <a:tr h="507400">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SQD-26</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Stats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Stats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home screen, the stats button is visible, and once clicked on the button it is redirected to stats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r>
              <a:tr h="5253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SQD-27</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Contribution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home screen, contribution button is visible, and once clicked on the button it is redirected to contribution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r>
              <a:tr h="4775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SQD-29</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Click on the earth image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The image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home screen, click on the earth image and it is redirected and opens Camera</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19" name="Shape 319"/>
        <p:cNvGrpSpPr/>
        <p:nvPr/>
      </p:nvGrpSpPr>
      <p:grpSpPr>
        <a:xfrm>
          <a:off x="0" y="0"/>
          <a:ext cx="0" cy="0"/>
          <a:chOff x="0" y="0"/>
          <a:chExt cx="0" cy="0"/>
        </a:xfrm>
      </p:grpSpPr>
      <p:sp>
        <p:nvSpPr>
          <p:cNvPr id="320" name="Google Shape;320;p36"/>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TEST CASES - CAPTURE SCREEN</a:t>
            </a:r>
            <a:endParaRPr sz="2800">
              <a:solidFill>
                <a:srgbClr val="7F6000"/>
              </a:solidFill>
              <a:latin typeface="Nunito ExtraBold"/>
              <a:ea typeface="Nunito ExtraBold"/>
              <a:cs typeface="Nunito ExtraBold"/>
              <a:sym typeface="Nunito ExtraBold"/>
            </a:endParaRPr>
          </a:p>
        </p:txBody>
      </p:sp>
      <p:cxnSp>
        <p:nvCxnSpPr>
          <p:cNvPr id="321" name="Google Shape;321;p36"/>
          <p:cNvCxnSpPr/>
          <p:nvPr/>
        </p:nvCxnSpPr>
        <p:spPr>
          <a:xfrm>
            <a:off x="1529601" y="836525"/>
            <a:ext cx="6261300" cy="16800"/>
          </a:xfrm>
          <a:prstGeom prst="straightConnector1">
            <a:avLst/>
          </a:prstGeom>
          <a:noFill/>
          <a:ln cap="flat" cmpd="sng" w="38100">
            <a:solidFill>
              <a:srgbClr val="351C75"/>
            </a:solidFill>
            <a:prstDash val="solid"/>
            <a:round/>
            <a:headEnd len="med" w="med" type="none"/>
            <a:tailEnd len="med" w="med" type="none"/>
          </a:ln>
        </p:spPr>
      </p:cxnSp>
      <p:graphicFrame>
        <p:nvGraphicFramePr>
          <p:cNvPr id="322" name="Google Shape;322;p36"/>
          <p:cNvGraphicFramePr/>
          <p:nvPr/>
        </p:nvGraphicFramePr>
        <p:xfrm>
          <a:off x="502350" y="990600"/>
          <a:ext cx="3000000" cy="3000000"/>
        </p:xfrm>
        <a:graphic>
          <a:graphicData uri="http://schemas.openxmlformats.org/drawingml/2006/table">
            <a:tbl>
              <a:tblPr>
                <a:noFill/>
                <a:tableStyleId>{37B108A5-9AD4-4570-9ECA-C838FD162DCB}</a:tableStyleId>
              </a:tblPr>
              <a:tblGrid>
                <a:gridCol w="633525"/>
                <a:gridCol w="512650"/>
                <a:gridCol w="552975"/>
                <a:gridCol w="850675"/>
                <a:gridCol w="2288700"/>
                <a:gridCol w="2666525"/>
                <a:gridCol w="613000"/>
              </a:tblGrid>
              <a:tr h="437675">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Name</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User Story</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ID</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Action</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Expected Results</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Result</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Pass/Fail</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Capture Screen</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SQD-23</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SQD-30</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Camera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camera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capture screen, the camera button is visible, and once clicked on the button it is open the device camera</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SQD-31</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Photo Library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photo library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capture screen, the photo library button is visible, and once clicked on the button it is photo gallery on the device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SQD-32</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Cancel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cancel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capture screen, the cancel button is visible, and once clicked on the button it is redirected to the home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r>
              <a:tr h="357750">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SQD-33</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Camera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camera open.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clicks on the camera button, the camera gets open and we can take the picture of the waste.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SQD-34</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Retake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Retake Button after taking a picture of the item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takes a picture of the waste, the retake button is visible and if the user clicks on the button it is redirected again to open the camera.</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solidFill>
                      <a:srgbClr val="FEF2CD"/>
                    </a:solidFill>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SQD-35</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Use Photo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Use Photo Button after taking a picture of the item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takes a picture of the waste, the use photo button is visible and if the user clicks on the button it is feed into the model.</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FBBC04"/>
                      </a:solidFill>
                      <a:prstDash val="solid"/>
                      <a:round/>
                      <a:headEnd len="sm" w="sm" type="none"/>
                      <a:tailEnd len="sm" w="sm" type="none"/>
                    </a:lnB>
                  </a:tcPr>
                </a:tc>
              </a:tr>
              <a:tr h="43767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SQD-36</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Cancel Button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cancel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capture screen, the cancel button is visible, and once clicked on the button it is redirected to the home screen</a:t>
                      </a:r>
                      <a:endParaRPr sz="500">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FBBC04"/>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BBC04"/>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BBC04"/>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26" name="Shape 326"/>
        <p:cNvGrpSpPr/>
        <p:nvPr/>
      </p:nvGrpSpPr>
      <p:grpSpPr>
        <a:xfrm>
          <a:off x="0" y="0"/>
          <a:ext cx="0" cy="0"/>
          <a:chOff x="0" y="0"/>
          <a:chExt cx="0" cy="0"/>
        </a:xfrm>
      </p:grpSpPr>
      <p:sp>
        <p:nvSpPr>
          <p:cNvPr id="327" name="Google Shape;327;p37"/>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700">
                <a:solidFill>
                  <a:srgbClr val="7F6000"/>
                </a:solidFill>
                <a:latin typeface="Nunito ExtraBold"/>
                <a:ea typeface="Nunito ExtraBold"/>
                <a:cs typeface="Nunito ExtraBold"/>
                <a:sym typeface="Nunito ExtraBold"/>
              </a:rPr>
              <a:t>TEST CASES - STATS SCREEN</a:t>
            </a:r>
            <a:endParaRPr sz="2700">
              <a:solidFill>
                <a:srgbClr val="7F6000"/>
              </a:solidFill>
              <a:latin typeface="Nunito ExtraBold"/>
              <a:ea typeface="Nunito ExtraBold"/>
              <a:cs typeface="Nunito ExtraBold"/>
              <a:sym typeface="Nunito ExtraBold"/>
            </a:endParaRPr>
          </a:p>
        </p:txBody>
      </p:sp>
      <p:cxnSp>
        <p:nvCxnSpPr>
          <p:cNvPr id="328" name="Google Shape;328;p37"/>
          <p:cNvCxnSpPr/>
          <p:nvPr/>
        </p:nvCxnSpPr>
        <p:spPr>
          <a:xfrm>
            <a:off x="1529601" y="836525"/>
            <a:ext cx="6261300" cy="16800"/>
          </a:xfrm>
          <a:prstGeom prst="straightConnector1">
            <a:avLst/>
          </a:prstGeom>
          <a:noFill/>
          <a:ln cap="flat" cmpd="sng" w="38100">
            <a:solidFill>
              <a:srgbClr val="351C75"/>
            </a:solidFill>
            <a:prstDash val="solid"/>
            <a:round/>
            <a:headEnd len="med" w="med" type="none"/>
            <a:tailEnd len="med" w="med" type="none"/>
          </a:ln>
        </p:spPr>
      </p:cxnSp>
      <p:graphicFrame>
        <p:nvGraphicFramePr>
          <p:cNvPr id="329" name="Google Shape;329;p37"/>
          <p:cNvGraphicFramePr/>
          <p:nvPr/>
        </p:nvGraphicFramePr>
        <p:xfrm>
          <a:off x="314425" y="990600"/>
          <a:ext cx="3000000" cy="3000000"/>
        </p:xfrm>
        <a:graphic>
          <a:graphicData uri="http://schemas.openxmlformats.org/drawingml/2006/table">
            <a:tbl>
              <a:tblPr>
                <a:noFill/>
                <a:tableStyleId>{37B108A5-9AD4-4570-9ECA-C838FD162DCB}</a:tableStyleId>
              </a:tblPr>
              <a:tblGrid>
                <a:gridCol w="595125"/>
                <a:gridCol w="471125"/>
                <a:gridCol w="588425"/>
                <a:gridCol w="984250"/>
                <a:gridCol w="1944000"/>
                <a:gridCol w="3456525"/>
                <a:gridCol w="529200"/>
              </a:tblGrid>
              <a:tr h="373000">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Name</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User Story</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ID</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Action</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Expected Results</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Result</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Pass/Fail</a:t>
                      </a:r>
                      <a:endParaRPr b="1" sz="6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r>
              <a:tr h="296550">
                <a:tc>
                  <a:txBody>
                    <a:bodyPr/>
                    <a:lstStyle/>
                    <a:p>
                      <a:pPr indent="0" lvl="0" marL="0" rtl="0" algn="l">
                        <a:spcBef>
                          <a:spcPts val="0"/>
                        </a:spcBef>
                        <a:spcAft>
                          <a:spcPts val="0"/>
                        </a:spcAft>
                        <a:buNone/>
                      </a:pPr>
                      <a:r>
                        <a:rPr lang="en" sz="550">
                          <a:latin typeface="Trebuchet MS"/>
                          <a:ea typeface="Trebuchet MS"/>
                          <a:cs typeface="Trebuchet MS"/>
                          <a:sym typeface="Trebuchet MS"/>
                        </a:rPr>
                        <a:t>Stats Screen</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SQD-37</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SQD-38</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Back Button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Back Button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back button is visible, and once clicked on the button it redirects to home screen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299500">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SQD-39</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Recycle Button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Recycle Button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recycle button is visible, and once clicked on the button it redirects to the recycle screen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r>
              <a:tr h="309200">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SQD-40</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Contribution Button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 should be able to see the Button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contribution button is visible, and once clicked on the button it redirects to the contribution screen screen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323700">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SQD-41</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Stats Button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Stats Button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stats button is visible, and once clicked on the button it redirects to the stats screen itself</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r>
              <a:tr h="385250">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SQD-42</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Household Clickable Ribbon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Household Ribbon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household ribbon is visible, and once clicked on the ribbon it will expand and contain all the details of the household like high rise societies, townhouse communities, individual houses etc who have used this application  and the amount of waste they generated</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375575">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SQD-43</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Public place Clickable Ribbon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Public place Ribbon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Public place ribbon is visible, and once clicked on the ribbon it will expand and contain all the details of the public places like hotels, restaurants, etc  who have used this application and the amount of waste they generated</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r>
              <a:tr h="380425">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SQD-44</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Industrial Site Clickable Ribbon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Industrial Site Ribbon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Industrial site ribbon is visible, and once clicked on the ribbon it will expand and contain all the details of the industries like rubber, metal,glass, etc  who have used this application and the amount of waste they generated</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409450">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 </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SQD-45</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Locate the Construction Site Clickable Ribbon</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Users should be able to see the Construction Site Ribbon and it should be clickable</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550">
                          <a:latin typeface="Trebuchet MS"/>
                          <a:ea typeface="Trebuchet MS"/>
                          <a:cs typeface="Trebuchet MS"/>
                          <a:sym typeface="Trebuchet MS"/>
                        </a:rPr>
                        <a:t>Once the user is on the stats screen, the Construction site ribbon is visible, and once clicked on the ribbon it will expand and contain all the details of the construction places like homes,factories, etc  who have used this application and the amount of waste they generated</a:t>
                      </a:r>
                      <a:endParaRPr sz="550">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550">
                          <a:solidFill>
                            <a:srgbClr val="00B050"/>
                          </a:solidFill>
                          <a:latin typeface="Trebuchet MS"/>
                          <a:ea typeface="Trebuchet MS"/>
                          <a:cs typeface="Trebuchet MS"/>
                          <a:sym typeface="Trebuchet MS"/>
                        </a:rPr>
                        <a:t>PASS</a:t>
                      </a:r>
                      <a:endParaRPr b="1" sz="550">
                        <a:solidFill>
                          <a:srgbClr val="00B050"/>
                        </a:solidFill>
                        <a:latin typeface="Trebuchet MS"/>
                        <a:ea typeface="Trebuchet MS"/>
                        <a:cs typeface="Trebuchet MS"/>
                        <a:sym typeface="Trebuchet MS"/>
                      </a:endParaRPr>
                    </a:p>
                  </a:txBody>
                  <a:tcPr marT="91425" marB="91425" marR="91425" marL="91425">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33" name="Shape 333"/>
        <p:cNvGrpSpPr/>
        <p:nvPr/>
      </p:nvGrpSpPr>
      <p:grpSpPr>
        <a:xfrm>
          <a:off x="0" y="0"/>
          <a:ext cx="0" cy="0"/>
          <a:chOff x="0" y="0"/>
          <a:chExt cx="0" cy="0"/>
        </a:xfrm>
      </p:grpSpPr>
      <p:sp>
        <p:nvSpPr>
          <p:cNvPr id="334" name="Google Shape;334;p38"/>
          <p:cNvSpPr txBox="1"/>
          <p:nvPr>
            <p:ph type="title"/>
          </p:nvPr>
        </p:nvSpPr>
        <p:spPr>
          <a:xfrm>
            <a:off x="819150" y="2360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TEST CASES - RESULT SCREEN</a:t>
            </a:r>
            <a:endParaRPr sz="2800">
              <a:solidFill>
                <a:srgbClr val="7F6000"/>
              </a:solidFill>
              <a:latin typeface="Nunito ExtraBold"/>
              <a:ea typeface="Nunito ExtraBold"/>
              <a:cs typeface="Nunito ExtraBold"/>
              <a:sym typeface="Nunito ExtraBold"/>
            </a:endParaRPr>
          </a:p>
        </p:txBody>
      </p:sp>
      <p:cxnSp>
        <p:nvCxnSpPr>
          <p:cNvPr id="335" name="Google Shape;335;p38"/>
          <p:cNvCxnSpPr/>
          <p:nvPr/>
        </p:nvCxnSpPr>
        <p:spPr>
          <a:xfrm>
            <a:off x="1529601" y="836525"/>
            <a:ext cx="6261300" cy="16800"/>
          </a:xfrm>
          <a:prstGeom prst="straightConnector1">
            <a:avLst/>
          </a:prstGeom>
          <a:noFill/>
          <a:ln cap="flat" cmpd="sng" w="38100">
            <a:solidFill>
              <a:srgbClr val="351C75"/>
            </a:solidFill>
            <a:prstDash val="solid"/>
            <a:round/>
            <a:headEnd len="med" w="med" type="none"/>
            <a:tailEnd len="med" w="med" type="none"/>
          </a:ln>
        </p:spPr>
      </p:cxnSp>
      <p:graphicFrame>
        <p:nvGraphicFramePr>
          <p:cNvPr id="336" name="Google Shape;336;p38"/>
          <p:cNvGraphicFramePr/>
          <p:nvPr/>
        </p:nvGraphicFramePr>
        <p:xfrm>
          <a:off x="381000" y="1143000"/>
          <a:ext cx="3000000" cy="3000000"/>
        </p:xfrm>
        <a:graphic>
          <a:graphicData uri="http://schemas.openxmlformats.org/drawingml/2006/table">
            <a:tbl>
              <a:tblPr>
                <a:noFill/>
                <a:tableStyleId>{37B108A5-9AD4-4570-9ECA-C838FD162DCB}</a:tableStyleId>
              </a:tblPr>
              <a:tblGrid>
                <a:gridCol w="552825"/>
                <a:gridCol w="500175"/>
                <a:gridCol w="605475"/>
                <a:gridCol w="1246050"/>
                <a:gridCol w="2228850"/>
                <a:gridCol w="2623725"/>
                <a:gridCol w="675675"/>
              </a:tblGrid>
              <a:tr h="346200">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Name</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User Story</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Case ID</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Action</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Expected Results</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Test Result</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c>
                  <a:txBody>
                    <a:bodyPr/>
                    <a:lstStyle/>
                    <a:p>
                      <a:pPr indent="0" lvl="0" marL="0" rtl="0" algn="l">
                        <a:spcBef>
                          <a:spcPts val="0"/>
                        </a:spcBef>
                        <a:spcAft>
                          <a:spcPts val="0"/>
                        </a:spcAft>
                        <a:buNone/>
                      </a:pPr>
                      <a:r>
                        <a:rPr b="1" lang="en" sz="650">
                          <a:latin typeface="Trebuchet MS"/>
                          <a:ea typeface="Trebuchet MS"/>
                          <a:cs typeface="Trebuchet MS"/>
                          <a:sym typeface="Trebuchet MS"/>
                        </a:rPr>
                        <a:t>Pass/Fail</a:t>
                      </a:r>
                      <a:endParaRPr b="1" sz="65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7D5F02"/>
                      </a:solidFill>
                      <a:prstDash val="solid"/>
                      <a:round/>
                      <a:headEnd len="sm" w="sm" type="none"/>
                      <a:tailEnd len="sm" w="sm" type="none"/>
                    </a:lnB>
                    <a:solidFill>
                      <a:srgbClr val="FFC000"/>
                    </a:solidFill>
                  </a:tcPr>
                </a:tc>
              </a:tr>
              <a:tr h="418325">
                <a:tc>
                  <a:txBody>
                    <a:bodyPr/>
                    <a:lstStyle/>
                    <a:p>
                      <a:pPr indent="0" lvl="0" marL="0" rtl="0" algn="l">
                        <a:spcBef>
                          <a:spcPts val="0"/>
                        </a:spcBef>
                        <a:spcAft>
                          <a:spcPts val="0"/>
                        </a:spcAft>
                        <a:buNone/>
                      </a:pPr>
                      <a:r>
                        <a:rPr lang="en" sz="500">
                          <a:latin typeface="Trebuchet MS"/>
                          <a:ea typeface="Trebuchet MS"/>
                          <a:cs typeface="Trebuchet MS"/>
                          <a:sym typeface="Trebuchet MS"/>
                        </a:rPr>
                        <a:t>Result</a:t>
                      </a:r>
                      <a:r>
                        <a:rPr lang="en" sz="500">
                          <a:latin typeface="Trebuchet MS"/>
                          <a:ea typeface="Trebuchet MS"/>
                          <a:cs typeface="Trebuchet MS"/>
                          <a:sym typeface="Trebuchet MS"/>
                        </a:rPr>
                        <a:t> Screen</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SQD-46</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SQD-47</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Back Button</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Users should be able to see the Back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Result Screen, the back button is visible, and once clicked on the button it redirects to the home screen</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7D5F02"/>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4183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SQD-48</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Locate the Recycle Button</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Users should be able to see the Recycle Button and it should be clickable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Result Screen, the recycle button is visible, and once clicked on the button it redirects to the recycle screen</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r>
              <a:tr h="4183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SQD-49</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Display Waste Item List to be dumped</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able to see the waste item list having </a:t>
                      </a:r>
                      <a:r>
                        <a:rPr lang="en" sz="500">
                          <a:latin typeface="Trebuchet MS"/>
                          <a:ea typeface="Trebuchet MS"/>
                          <a:cs typeface="Trebuchet MS"/>
                          <a:sym typeface="Trebuchet MS"/>
                        </a:rPr>
                        <a:t>values</a:t>
                      </a:r>
                      <a:r>
                        <a:rPr lang="en" sz="500">
                          <a:latin typeface="Trebuchet MS"/>
                          <a:ea typeface="Trebuchet MS"/>
                          <a:cs typeface="Trebuchet MS"/>
                          <a:sym typeface="Trebuchet MS"/>
                        </a:rPr>
                        <a:t> likes Paper, Plastic, Metal, etc</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Result Screen, waste item list is visible and it contains data like paper, glass,metal,etc</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solidFill>
                      <a:srgbClr val="FEF2CD"/>
                    </a:solidFill>
                  </a:tcPr>
                </a:tc>
              </a:tr>
              <a:tr h="4183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SQD-50</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Display the waste item picture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Users should be able to see the waste item picture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Result Screen, waste item picture is visible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FDD868"/>
                      </a:solidFill>
                      <a:prstDash val="solid"/>
                      <a:round/>
                      <a:headEnd len="sm" w="sm" type="none"/>
                      <a:tailEnd len="sm" w="sm" type="none"/>
                    </a:lnB>
                  </a:tcPr>
                </a:tc>
              </a:tr>
              <a:tr h="418325">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7D5F02"/>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 </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SQD-51</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Display the confidence value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User should be </a:t>
                      </a:r>
                      <a:r>
                        <a:rPr lang="en" sz="500">
                          <a:latin typeface="Trebuchet MS"/>
                          <a:ea typeface="Trebuchet MS"/>
                          <a:cs typeface="Trebuchet MS"/>
                          <a:sym typeface="Trebuchet MS"/>
                        </a:rPr>
                        <a:t>available</a:t>
                      </a:r>
                      <a:r>
                        <a:rPr lang="en" sz="500">
                          <a:latin typeface="Trebuchet MS"/>
                          <a:ea typeface="Trebuchet MS"/>
                          <a:cs typeface="Trebuchet MS"/>
                          <a:sym typeface="Trebuchet MS"/>
                        </a:rPr>
                        <a:t> to see the confidence value</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lang="en" sz="500">
                          <a:latin typeface="Trebuchet MS"/>
                          <a:ea typeface="Trebuchet MS"/>
                          <a:cs typeface="Trebuchet MS"/>
                          <a:sym typeface="Trebuchet MS"/>
                        </a:rPr>
                        <a:t>Once the user is on the Contribution Screen, it will show the total percentage of global impact on the earth due to the amount of waste generated.</a:t>
                      </a:r>
                      <a:endParaRPr sz="500">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FDD868"/>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c>
                  <a:txBody>
                    <a:bodyPr/>
                    <a:lstStyle/>
                    <a:p>
                      <a:pPr indent="0" lvl="0" marL="0" rtl="0" algn="l">
                        <a:spcBef>
                          <a:spcPts val="0"/>
                        </a:spcBef>
                        <a:spcAft>
                          <a:spcPts val="0"/>
                        </a:spcAft>
                        <a:buNone/>
                      </a:pPr>
                      <a:r>
                        <a:rPr b="1" lang="en" sz="500">
                          <a:solidFill>
                            <a:srgbClr val="00B050"/>
                          </a:solidFill>
                          <a:latin typeface="Trebuchet MS"/>
                          <a:ea typeface="Trebuchet MS"/>
                          <a:cs typeface="Trebuchet MS"/>
                          <a:sym typeface="Trebuchet MS"/>
                        </a:rPr>
                        <a:t>PASS</a:t>
                      </a:r>
                      <a:endParaRPr b="1" sz="500">
                        <a:solidFill>
                          <a:srgbClr val="00B050"/>
                        </a:solidFill>
                        <a:latin typeface="Trebuchet MS"/>
                        <a:ea typeface="Trebuchet MS"/>
                        <a:cs typeface="Trebuchet MS"/>
                        <a:sym typeface="Trebuchet MS"/>
                      </a:endParaRPr>
                    </a:p>
                  </a:txBody>
                  <a:tcPr marT="91425" marB="91425" marR="91425" marL="91425" anchor="ctr">
                    <a:lnL cap="flat" cmpd="sng" w="14300">
                      <a:solidFill>
                        <a:srgbClr val="FDD868"/>
                      </a:solidFill>
                      <a:prstDash val="solid"/>
                      <a:round/>
                      <a:headEnd len="sm" w="sm" type="none"/>
                      <a:tailEnd len="sm" w="sm" type="none"/>
                    </a:lnL>
                    <a:lnR cap="flat" cmpd="sng" w="14300">
                      <a:solidFill>
                        <a:srgbClr val="7D5F02"/>
                      </a:solidFill>
                      <a:prstDash val="solid"/>
                      <a:round/>
                      <a:headEnd len="sm" w="sm" type="none"/>
                      <a:tailEnd len="sm" w="sm" type="none"/>
                    </a:lnR>
                    <a:lnT cap="flat" cmpd="sng" w="14300">
                      <a:solidFill>
                        <a:srgbClr val="FDD868"/>
                      </a:solidFill>
                      <a:prstDash val="solid"/>
                      <a:round/>
                      <a:headEnd len="sm" w="sm" type="none"/>
                      <a:tailEnd len="sm" w="sm" type="none"/>
                    </a:lnT>
                    <a:lnB cap="flat" cmpd="sng" w="14300">
                      <a:solidFill>
                        <a:srgbClr val="7D5F02"/>
                      </a:solidFill>
                      <a:prstDash val="solid"/>
                      <a:round/>
                      <a:headEnd len="sm" w="sm" type="none"/>
                      <a:tailEnd len="sm" w="sm" type="none"/>
                    </a:lnB>
                    <a:solidFill>
                      <a:srgbClr val="FEF2CD"/>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40" name="Shape 340"/>
        <p:cNvGrpSpPr/>
        <p:nvPr/>
      </p:nvGrpSpPr>
      <p:grpSpPr>
        <a:xfrm>
          <a:off x="0" y="0"/>
          <a:ext cx="0" cy="0"/>
          <a:chOff x="0" y="0"/>
          <a:chExt cx="0" cy="0"/>
        </a:xfrm>
      </p:grpSpPr>
      <p:pic>
        <p:nvPicPr>
          <p:cNvPr id="341" name="Google Shape;341;p39"/>
          <p:cNvPicPr preferRelativeResize="0"/>
          <p:nvPr/>
        </p:nvPicPr>
        <p:blipFill rotWithShape="1">
          <a:blip r:embed="rId3">
            <a:alphaModFix/>
          </a:blip>
          <a:srcRect b="6634" l="0" r="0" t="6642"/>
          <a:stretch/>
        </p:blipFill>
        <p:spPr>
          <a:xfrm>
            <a:off x="2266925" y="1090550"/>
            <a:ext cx="4369548" cy="3789275"/>
          </a:xfrm>
          <a:prstGeom prst="rect">
            <a:avLst/>
          </a:prstGeom>
          <a:noFill/>
          <a:ln>
            <a:noFill/>
          </a:ln>
        </p:spPr>
      </p:pic>
      <p:sp>
        <p:nvSpPr>
          <p:cNvPr id="342" name="Google Shape;342;p39"/>
          <p:cNvSpPr/>
          <p:nvPr/>
        </p:nvSpPr>
        <p:spPr>
          <a:xfrm>
            <a:off x="2325675" y="463525"/>
            <a:ext cx="4230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PROJECT DEMO(MVP)</a:t>
            </a:r>
            <a:endParaRPr sz="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46" name="Shape 346"/>
        <p:cNvGrpSpPr/>
        <p:nvPr/>
      </p:nvGrpSpPr>
      <p:grpSpPr>
        <a:xfrm>
          <a:off x="0" y="0"/>
          <a:ext cx="0" cy="0"/>
          <a:chOff x="0" y="0"/>
          <a:chExt cx="0" cy="0"/>
        </a:xfrm>
      </p:grpSpPr>
      <p:pic>
        <p:nvPicPr>
          <p:cNvPr id="347" name="Google Shape;347;p40"/>
          <p:cNvPicPr preferRelativeResize="0"/>
          <p:nvPr/>
        </p:nvPicPr>
        <p:blipFill>
          <a:blip r:embed="rId3">
            <a:alphaModFix/>
          </a:blip>
          <a:stretch>
            <a:fillRect/>
          </a:stretch>
        </p:blipFill>
        <p:spPr>
          <a:xfrm>
            <a:off x="1373200" y="941375"/>
            <a:ext cx="6459625" cy="3566725"/>
          </a:xfrm>
          <a:prstGeom prst="rect">
            <a:avLst/>
          </a:prstGeom>
          <a:noFill/>
          <a:ln>
            <a:noFill/>
          </a:ln>
        </p:spPr>
      </p:pic>
      <p:sp>
        <p:nvSpPr>
          <p:cNvPr id="348" name="Google Shape;348;p40"/>
          <p:cNvSpPr/>
          <p:nvPr/>
        </p:nvSpPr>
        <p:spPr>
          <a:xfrm>
            <a:off x="2312250" y="477050"/>
            <a:ext cx="4897200" cy="5274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7F6000"/>
                </a:solidFill>
                <a:latin typeface="Nunito ExtraBold"/>
                <a:ea typeface="Nunito ExtraBold"/>
                <a:cs typeface="Nunito ExtraBold"/>
                <a:sym typeface="Nunito ExtraBold"/>
              </a:rPr>
              <a:t>GITHUB WALKTHROUGH</a:t>
            </a:r>
            <a:endParaRPr sz="2600"/>
          </a:p>
        </p:txBody>
      </p:sp>
      <p:sp>
        <p:nvSpPr>
          <p:cNvPr id="349" name="Google Shape;349;p40"/>
          <p:cNvSpPr/>
          <p:nvPr/>
        </p:nvSpPr>
        <p:spPr>
          <a:xfrm>
            <a:off x="2407350" y="4242525"/>
            <a:ext cx="4445400" cy="527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BF9000"/>
                </a:solidFill>
                <a:latin typeface="Trebuchet MS"/>
                <a:ea typeface="Trebuchet MS"/>
                <a:cs typeface="Trebuchet MS"/>
                <a:sym typeface="Trebuchet MS"/>
              </a:rPr>
              <a:t>Link : - </a:t>
            </a:r>
            <a:r>
              <a:rPr lang="en" sz="1300" u="sng">
                <a:solidFill>
                  <a:schemeClr val="accent5"/>
                </a:solidFill>
                <a:latin typeface="Trebuchet MS"/>
                <a:ea typeface="Trebuchet MS"/>
                <a:cs typeface="Trebuchet MS"/>
                <a:sym typeface="Trebuchet MS"/>
                <a:hlinkClick r:id="rId4">
                  <a:extLst>
                    <a:ext uri="{A12FA001-AC4F-418D-AE19-62706E023703}">
                      <ahyp:hlinkClr val="tx"/>
                    </a:ext>
                  </a:extLst>
                </a:hlinkClick>
              </a:rPr>
              <a:t>https://github.com/anku518/Squander/wiki</a:t>
            </a:r>
            <a:endParaRPr sz="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53" name="Shape 353"/>
        <p:cNvGrpSpPr/>
        <p:nvPr/>
      </p:nvGrpSpPr>
      <p:grpSpPr>
        <a:xfrm>
          <a:off x="0" y="0"/>
          <a:ext cx="0" cy="0"/>
          <a:chOff x="0" y="0"/>
          <a:chExt cx="0" cy="0"/>
        </a:xfrm>
      </p:grpSpPr>
      <p:pic>
        <p:nvPicPr>
          <p:cNvPr id="354" name="Google Shape;354;p41"/>
          <p:cNvPicPr preferRelativeResize="0"/>
          <p:nvPr/>
        </p:nvPicPr>
        <p:blipFill>
          <a:blip r:embed="rId3">
            <a:alphaModFix/>
          </a:blip>
          <a:stretch>
            <a:fillRect/>
          </a:stretch>
        </p:blipFill>
        <p:spPr>
          <a:xfrm>
            <a:off x="592225" y="682875"/>
            <a:ext cx="8010576" cy="4185524"/>
          </a:xfrm>
          <a:prstGeom prst="rect">
            <a:avLst/>
          </a:prstGeom>
          <a:noFill/>
          <a:ln>
            <a:noFill/>
          </a:ln>
        </p:spPr>
      </p:pic>
      <p:sp>
        <p:nvSpPr>
          <p:cNvPr id="355" name="Google Shape;355;p41"/>
          <p:cNvSpPr/>
          <p:nvPr/>
        </p:nvSpPr>
        <p:spPr>
          <a:xfrm>
            <a:off x="2482050" y="593450"/>
            <a:ext cx="44229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7F6000"/>
                </a:solidFill>
                <a:latin typeface="Nunito ExtraBold"/>
                <a:ea typeface="Nunito ExtraBold"/>
                <a:cs typeface="Nunito ExtraBold"/>
                <a:sym typeface="Nunito ExtraBold"/>
              </a:rPr>
              <a:t>RETROSPECTIVE</a:t>
            </a:r>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63" name="Shape 163"/>
        <p:cNvGrpSpPr/>
        <p:nvPr/>
      </p:nvGrpSpPr>
      <p:grpSpPr>
        <a:xfrm>
          <a:off x="0" y="0"/>
          <a:ext cx="0" cy="0"/>
          <a:chOff x="0" y="0"/>
          <a:chExt cx="0" cy="0"/>
        </a:xfrm>
      </p:grpSpPr>
      <p:pic>
        <p:nvPicPr>
          <p:cNvPr id="164" name="Google Shape;164;p15"/>
          <p:cNvPicPr preferRelativeResize="0"/>
          <p:nvPr/>
        </p:nvPicPr>
        <p:blipFill>
          <a:blip r:embed="rId3">
            <a:alphaModFix/>
          </a:blip>
          <a:stretch>
            <a:fillRect/>
          </a:stretch>
        </p:blipFill>
        <p:spPr>
          <a:xfrm>
            <a:off x="925425" y="651899"/>
            <a:ext cx="7384176" cy="4155250"/>
          </a:xfrm>
          <a:prstGeom prst="rect">
            <a:avLst/>
          </a:prstGeom>
          <a:noFill/>
          <a:ln cap="flat" cmpd="sng" w="9525">
            <a:solidFill>
              <a:srgbClr val="7D5F02"/>
            </a:solidFill>
            <a:prstDash val="solid"/>
            <a:round/>
            <a:headEnd len="sm" w="sm" type="none"/>
            <a:tailEnd len="sm" w="sm" type="none"/>
          </a:ln>
        </p:spPr>
      </p:pic>
      <p:sp>
        <p:nvSpPr>
          <p:cNvPr id="165" name="Google Shape;165;p15"/>
          <p:cNvSpPr/>
          <p:nvPr/>
        </p:nvSpPr>
        <p:spPr>
          <a:xfrm>
            <a:off x="1622275" y="342675"/>
            <a:ext cx="60396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7F6000"/>
                </a:solidFill>
                <a:latin typeface="Nunito ExtraBold"/>
                <a:ea typeface="Nunito ExtraBold"/>
                <a:cs typeface="Nunito ExtraBold"/>
                <a:sym typeface="Nunito ExtraBold"/>
              </a:rPr>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59" name="Shape 359"/>
        <p:cNvGrpSpPr/>
        <p:nvPr/>
      </p:nvGrpSpPr>
      <p:grpSpPr>
        <a:xfrm>
          <a:off x="0" y="0"/>
          <a:ext cx="0" cy="0"/>
          <a:chOff x="0" y="0"/>
          <a:chExt cx="0" cy="0"/>
        </a:xfrm>
      </p:grpSpPr>
      <p:sp>
        <p:nvSpPr>
          <p:cNvPr id="360" name="Google Shape;360;p42"/>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solidFill>
                  <a:srgbClr val="7F6000"/>
                </a:solidFill>
                <a:latin typeface="Nunito ExtraBold"/>
                <a:ea typeface="Nunito ExtraBold"/>
                <a:cs typeface="Nunito ExtraBold"/>
                <a:sym typeface="Nunito ExtraBold"/>
              </a:rPr>
              <a:t>RETROSPECTIVE</a:t>
            </a:r>
            <a:endParaRPr sz="3400">
              <a:solidFill>
                <a:srgbClr val="7F6000"/>
              </a:solidFill>
              <a:latin typeface="Nunito ExtraBold"/>
              <a:ea typeface="Nunito ExtraBold"/>
              <a:cs typeface="Nunito ExtraBold"/>
              <a:sym typeface="Nunito ExtraBold"/>
            </a:endParaRPr>
          </a:p>
        </p:txBody>
      </p:sp>
      <p:cxnSp>
        <p:nvCxnSpPr>
          <p:cNvPr id="361" name="Google Shape;361;p42"/>
          <p:cNvCxnSpPr/>
          <p:nvPr/>
        </p:nvCxnSpPr>
        <p:spPr>
          <a:xfrm>
            <a:off x="1529601" y="1217525"/>
            <a:ext cx="6261300" cy="16800"/>
          </a:xfrm>
          <a:prstGeom prst="straightConnector1">
            <a:avLst/>
          </a:prstGeom>
          <a:noFill/>
          <a:ln cap="flat" cmpd="sng" w="38100">
            <a:solidFill>
              <a:srgbClr val="351C75"/>
            </a:solidFill>
            <a:prstDash val="solid"/>
            <a:round/>
            <a:headEnd len="med" w="med" type="none"/>
            <a:tailEnd len="med" w="med" type="none"/>
          </a:ln>
        </p:spPr>
      </p:cxnSp>
      <p:grpSp>
        <p:nvGrpSpPr>
          <p:cNvPr id="362" name="Google Shape;362;p42"/>
          <p:cNvGrpSpPr/>
          <p:nvPr/>
        </p:nvGrpSpPr>
        <p:grpSpPr>
          <a:xfrm>
            <a:off x="1216175" y="3621854"/>
            <a:ext cx="6291026" cy="643500"/>
            <a:chOff x="1593000" y="2322568"/>
            <a:chExt cx="5957975" cy="643500"/>
          </a:xfrm>
        </p:grpSpPr>
        <p:sp>
          <p:nvSpPr>
            <p:cNvPr id="363" name="Google Shape;363;p42"/>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rebuchet MS"/>
                  <a:ea typeface="Trebuchet MS"/>
                  <a:cs typeface="Trebuchet MS"/>
                  <a:sym typeface="Trebuchet MS"/>
                </a:rPr>
                <a:t>Future Actions</a:t>
              </a:r>
              <a:endParaRPr sz="1200">
                <a:solidFill>
                  <a:srgbClr val="FFFFFF"/>
                </a:solidFill>
                <a:latin typeface="Trebuchet MS"/>
                <a:ea typeface="Trebuchet MS"/>
                <a:cs typeface="Trebuchet MS"/>
                <a:sym typeface="Trebuchet MS"/>
              </a:endParaRPr>
            </a:p>
          </p:txBody>
        </p:sp>
        <p:sp>
          <p:nvSpPr>
            <p:cNvPr id="367" name="Google Shape;367;p42"/>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Thin"/>
                  <a:ea typeface="Roboto Thin"/>
                  <a:cs typeface="Roboto Thin"/>
                  <a:sym typeface="Roboto Thin"/>
                </a:rPr>
                <a:t>03</a:t>
              </a:r>
              <a:endParaRPr sz="1900">
                <a:solidFill>
                  <a:srgbClr val="FFFFFF"/>
                </a:solidFill>
                <a:latin typeface="Roboto Thin"/>
                <a:ea typeface="Roboto Thin"/>
                <a:cs typeface="Roboto Thin"/>
                <a:sym typeface="Roboto Thin"/>
              </a:endParaRPr>
            </a:p>
          </p:txBody>
        </p:sp>
        <p:sp>
          <p:nvSpPr>
            <p:cNvPr id="369" name="Google Shape;369;p42"/>
            <p:cNvSpPr/>
            <p:nvPr/>
          </p:nvSpPr>
          <p:spPr>
            <a:xfrm>
              <a:off x="4540250" y="2323750"/>
              <a:ext cx="2990100" cy="642300"/>
            </a:xfrm>
            <a:prstGeom prst="rect">
              <a:avLst/>
            </a:prstGeom>
            <a:solidFill>
              <a:srgbClr val="FFFFFF"/>
            </a:solidFill>
            <a:ln>
              <a:noFill/>
            </a:ln>
          </p:spPr>
          <p:txBody>
            <a:bodyPr anchorCtr="0" anchor="ctr" bIns="91425" lIns="91425" spcFirstLastPara="1" rIns="91425" wrap="square" tIns="91425">
              <a:noAutofit/>
            </a:bodyPr>
            <a:lstStyle/>
            <a:p>
              <a:pPr indent="-279400" lvl="0" marL="457200" rtl="0" algn="just">
                <a:lnSpc>
                  <a:spcPct val="115000"/>
                </a:lnSpc>
                <a:spcBef>
                  <a:spcPts val="0"/>
                </a:spcBef>
                <a:spcAft>
                  <a:spcPts val="0"/>
                </a:spcAft>
                <a:buClr>
                  <a:srgbClr val="BF9000"/>
                </a:buClr>
                <a:buSzPts val="800"/>
                <a:buFont typeface="Trebuchet MS"/>
                <a:buChar char="●"/>
              </a:pPr>
              <a:r>
                <a:rPr lang="en" sz="800">
                  <a:solidFill>
                    <a:srgbClr val="BF9000"/>
                  </a:solidFill>
                  <a:latin typeface="Trebuchet MS"/>
                  <a:ea typeface="Trebuchet MS"/>
                  <a:cs typeface="Trebuchet MS"/>
                  <a:sym typeface="Trebuchet MS"/>
                </a:rPr>
                <a:t>Estimate Project velocities </a:t>
              </a:r>
              <a:r>
                <a:rPr lang="en" sz="800">
                  <a:solidFill>
                    <a:srgbClr val="BF9000"/>
                  </a:solidFill>
                  <a:latin typeface="Trebuchet MS"/>
                  <a:ea typeface="Trebuchet MS"/>
                  <a:cs typeface="Trebuchet MS"/>
                  <a:sym typeface="Trebuchet MS"/>
                </a:rPr>
                <a:t>accurately</a:t>
              </a:r>
              <a:endParaRPr sz="800">
                <a:solidFill>
                  <a:srgbClr val="BF9000"/>
                </a:solidFill>
                <a:latin typeface="Trebuchet MS"/>
                <a:ea typeface="Trebuchet MS"/>
                <a:cs typeface="Trebuchet MS"/>
                <a:sym typeface="Trebuchet MS"/>
              </a:endParaRPr>
            </a:p>
            <a:p>
              <a:pPr indent="-279400" lvl="0" marL="457200" rtl="0" algn="just">
                <a:lnSpc>
                  <a:spcPct val="115000"/>
                </a:lnSpc>
                <a:spcBef>
                  <a:spcPts val="0"/>
                </a:spcBef>
                <a:spcAft>
                  <a:spcPts val="0"/>
                </a:spcAft>
                <a:buClr>
                  <a:srgbClr val="BF9000"/>
                </a:buClr>
                <a:buSzPts val="800"/>
                <a:buFont typeface="Trebuchet MS"/>
                <a:buChar char="●"/>
              </a:pPr>
              <a:r>
                <a:rPr lang="en" sz="800">
                  <a:solidFill>
                    <a:srgbClr val="BF9000"/>
                  </a:solidFill>
                  <a:latin typeface="Trebuchet MS"/>
                  <a:ea typeface="Trebuchet MS"/>
                  <a:cs typeface="Trebuchet MS"/>
                  <a:sym typeface="Trebuchet MS"/>
                </a:rPr>
                <a:t>Find a </a:t>
              </a:r>
              <a:r>
                <a:rPr lang="en" sz="800">
                  <a:solidFill>
                    <a:srgbClr val="BF9000"/>
                  </a:solidFill>
                  <a:latin typeface="Trebuchet MS"/>
                  <a:ea typeface="Trebuchet MS"/>
                  <a:cs typeface="Trebuchet MS"/>
                  <a:sym typeface="Trebuchet MS"/>
                </a:rPr>
                <a:t>collaboration</a:t>
              </a:r>
              <a:r>
                <a:rPr lang="en" sz="800">
                  <a:solidFill>
                    <a:srgbClr val="BF9000"/>
                  </a:solidFill>
                  <a:latin typeface="Trebuchet MS"/>
                  <a:ea typeface="Trebuchet MS"/>
                  <a:cs typeface="Trebuchet MS"/>
                  <a:sym typeface="Trebuchet MS"/>
                </a:rPr>
                <a:t> tool across platforms</a:t>
              </a:r>
              <a:endParaRPr sz="800">
                <a:solidFill>
                  <a:srgbClr val="BF9000"/>
                </a:solidFill>
                <a:latin typeface="Trebuchet MS"/>
                <a:ea typeface="Trebuchet MS"/>
                <a:cs typeface="Trebuchet MS"/>
                <a:sym typeface="Trebuchet MS"/>
              </a:endParaRPr>
            </a:p>
          </p:txBody>
        </p:sp>
      </p:grpSp>
      <p:grpSp>
        <p:nvGrpSpPr>
          <p:cNvPr id="370" name="Google Shape;370;p42"/>
          <p:cNvGrpSpPr/>
          <p:nvPr/>
        </p:nvGrpSpPr>
        <p:grpSpPr>
          <a:xfrm>
            <a:off x="1216175" y="2661936"/>
            <a:ext cx="6291026" cy="643500"/>
            <a:chOff x="1593000" y="2322568"/>
            <a:chExt cx="5957975" cy="643500"/>
          </a:xfrm>
        </p:grpSpPr>
        <p:sp>
          <p:nvSpPr>
            <p:cNvPr id="371" name="Google Shape;371;p42"/>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rebuchet MS"/>
                  <a:ea typeface="Trebuchet MS"/>
                  <a:cs typeface="Trebuchet MS"/>
                  <a:sym typeface="Trebuchet MS"/>
                </a:rPr>
                <a:t>What needs improvement</a:t>
              </a:r>
              <a:endParaRPr sz="1200">
                <a:solidFill>
                  <a:srgbClr val="FFFFFF"/>
                </a:solidFill>
                <a:latin typeface="Trebuchet MS"/>
                <a:ea typeface="Trebuchet MS"/>
                <a:cs typeface="Trebuchet MS"/>
                <a:sym typeface="Trebuchet MS"/>
              </a:endParaRPr>
            </a:p>
          </p:txBody>
        </p:sp>
        <p:sp>
          <p:nvSpPr>
            <p:cNvPr id="375" name="Google Shape;375;p42"/>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Thin"/>
                  <a:ea typeface="Roboto Thin"/>
                  <a:cs typeface="Roboto Thin"/>
                  <a:sym typeface="Roboto Thin"/>
                </a:rPr>
                <a:t>02</a:t>
              </a:r>
              <a:endParaRPr sz="2000">
                <a:solidFill>
                  <a:srgbClr val="FFFFFF"/>
                </a:solidFill>
                <a:latin typeface="Roboto Thin"/>
                <a:ea typeface="Roboto Thin"/>
                <a:cs typeface="Roboto Thin"/>
                <a:sym typeface="Roboto Thin"/>
              </a:endParaRPr>
            </a:p>
          </p:txBody>
        </p:sp>
        <p:sp>
          <p:nvSpPr>
            <p:cNvPr id="377" name="Google Shape;377;p42"/>
            <p:cNvSpPr/>
            <p:nvPr/>
          </p:nvSpPr>
          <p:spPr>
            <a:xfrm>
              <a:off x="4540250" y="2323750"/>
              <a:ext cx="2990100" cy="642300"/>
            </a:xfrm>
            <a:prstGeom prst="rect">
              <a:avLst/>
            </a:prstGeom>
            <a:solidFill>
              <a:srgbClr val="FFFFFF"/>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BF9000"/>
                </a:buClr>
                <a:buSzPts val="800"/>
                <a:buFont typeface="Trebuchet MS"/>
                <a:buChar char="●"/>
              </a:pPr>
              <a:r>
                <a:rPr lang="en" sz="800">
                  <a:solidFill>
                    <a:srgbClr val="BF9000"/>
                  </a:solidFill>
                  <a:latin typeface="Trebuchet MS"/>
                  <a:ea typeface="Trebuchet MS"/>
                  <a:cs typeface="Trebuchet MS"/>
                  <a:sym typeface="Trebuchet MS"/>
                </a:rPr>
                <a:t>Coding Redundancies</a:t>
              </a:r>
              <a:r>
                <a:rPr lang="en" sz="800">
                  <a:solidFill>
                    <a:srgbClr val="BF9000"/>
                  </a:solidFill>
                  <a:latin typeface="Trebuchet MS"/>
                  <a:ea typeface="Trebuchet MS"/>
                  <a:cs typeface="Trebuchet MS"/>
                  <a:sym typeface="Trebuchet MS"/>
                </a:rPr>
                <a:t> </a:t>
              </a:r>
              <a:endParaRPr sz="800">
                <a:solidFill>
                  <a:srgbClr val="BF9000"/>
                </a:solidFill>
                <a:latin typeface="Trebuchet MS"/>
                <a:ea typeface="Trebuchet MS"/>
                <a:cs typeface="Trebuchet MS"/>
                <a:sym typeface="Trebuchet MS"/>
              </a:endParaRPr>
            </a:p>
            <a:p>
              <a:pPr indent="-279400" lvl="0" marL="457200" rtl="0" algn="l">
                <a:lnSpc>
                  <a:spcPct val="115000"/>
                </a:lnSpc>
                <a:spcBef>
                  <a:spcPts val="0"/>
                </a:spcBef>
                <a:spcAft>
                  <a:spcPts val="0"/>
                </a:spcAft>
                <a:buClr>
                  <a:srgbClr val="BF9000"/>
                </a:buClr>
                <a:buSzPts val="800"/>
                <a:buFont typeface="Trebuchet MS"/>
                <a:buChar char="●"/>
              </a:pPr>
              <a:r>
                <a:rPr lang="en" sz="800">
                  <a:solidFill>
                    <a:srgbClr val="BF9000"/>
                  </a:solidFill>
                  <a:latin typeface="Trebuchet MS"/>
                  <a:ea typeface="Trebuchet MS"/>
                  <a:cs typeface="Trebuchet MS"/>
                  <a:sym typeface="Trebuchet MS"/>
                </a:rPr>
                <a:t>Tracking of User Stories and Task via Jira.</a:t>
              </a:r>
              <a:endParaRPr sz="800">
                <a:solidFill>
                  <a:srgbClr val="BF9000"/>
                </a:solidFill>
                <a:latin typeface="Trebuchet MS"/>
                <a:ea typeface="Trebuchet MS"/>
                <a:cs typeface="Trebuchet MS"/>
                <a:sym typeface="Trebuchet MS"/>
              </a:endParaRPr>
            </a:p>
          </p:txBody>
        </p:sp>
      </p:grpSp>
      <p:grpSp>
        <p:nvGrpSpPr>
          <p:cNvPr id="378" name="Google Shape;378;p42"/>
          <p:cNvGrpSpPr/>
          <p:nvPr/>
        </p:nvGrpSpPr>
        <p:grpSpPr>
          <a:xfrm>
            <a:off x="1211982" y="1702000"/>
            <a:ext cx="6292813" cy="643500"/>
            <a:chOff x="1593000" y="2322568"/>
            <a:chExt cx="5957975" cy="643500"/>
          </a:xfrm>
        </p:grpSpPr>
        <p:sp>
          <p:nvSpPr>
            <p:cNvPr id="379" name="Google Shape;379;p42"/>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2"/>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F9000"/>
                </a:solidFill>
              </a:endParaRPr>
            </a:p>
          </p:txBody>
        </p:sp>
        <p:sp>
          <p:nvSpPr>
            <p:cNvPr id="381" name="Google Shape;381;p42"/>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F9000"/>
                </a:solidFill>
              </a:endParaRPr>
            </a:p>
          </p:txBody>
        </p:sp>
        <p:sp>
          <p:nvSpPr>
            <p:cNvPr id="382" name="Google Shape;382;p42"/>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Trebuchet MS"/>
                  <a:ea typeface="Trebuchet MS"/>
                  <a:cs typeface="Trebuchet MS"/>
                  <a:sym typeface="Trebuchet MS"/>
                </a:rPr>
                <a:t>What went well</a:t>
              </a:r>
              <a:endParaRPr sz="1200">
                <a:solidFill>
                  <a:srgbClr val="FFFFFF"/>
                </a:solidFill>
                <a:latin typeface="Trebuchet MS"/>
                <a:ea typeface="Trebuchet MS"/>
                <a:cs typeface="Trebuchet MS"/>
                <a:sym typeface="Trebuchet MS"/>
              </a:endParaRPr>
            </a:p>
          </p:txBody>
        </p:sp>
        <p:sp>
          <p:nvSpPr>
            <p:cNvPr id="383" name="Google Shape;383;p42"/>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Thin"/>
                  <a:ea typeface="Roboto Thin"/>
                  <a:cs typeface="Roboto Thin"/>
                  <a:sym typeface="Roboto Thin"/>
                </a:rPr>
                <a:t>01</a:t>
              </a:r>
              <a:endParaRPr sz="2000">
                <a:solidFill>
                  <a:srgbClr val="FFFFFF"/>
                </a:solidFill>
                <a:latin typeface="Roboto Thin"/>
                <a:ea typeface="Roboto Thin"/>
                <a:cs typeface="Roboto Thin"/>
                <a:sym typeface="Roboto Thin"/>
              </a:endParaRPr>
            </a:p>
          </p:txBody>
        </p:sp>
        <p:sp>
          <p:nvSpPr>
            <p:cNvPr id="385" name="Google Shape;385;p42"/>
            <p:cNvSpPr/>
            <p:nvPr/>
          </p:nvSpPr>
          <p:spPr>
            <a:xfrm>
              <a:off x="4540250" y="2323750"/>
              <a:ext cx="2990100" cy="642300"/>
            </a:xfrm>
            <a:prstGeom prst="rect">
              <a:avLst/>
            </a:prstGeom>
            <a:solidFill>
              <a:srgbClr val="FFFFFF"/>
            </a:solid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BF9000"/>
                </a:buClr>
                <a:buSzPts val="800"/>
                <a:buFont typeface="Roboto"/>
                <a:buChar char="●"/>
              </a:pPr>
              <a:r>
                <a:rPr lang="en" sz="800">
                  <a:solidFill>
                    <a:srgbClr val="BF9000"/>
                  </a:solidFill>
                  <a:latin typeface="Trebuchet MS"/>
                  <a:ea typeface="Trebuchet MS"/>
                  <a:cs typeface="Trebuchet MS"/>
                  <a:sym typeface="Trebuchet MS"/>
                </a:rPr>
                <a:t>Completing our work on time</a:t>
              </a:r>
              <a:r>
                <a:rPr lang="en" sz="800">
                  <a:solidFill>
                    <a:srgbClr val="BF9000"/>
                  </a:solidFill>
                  <a:latin typeface="Trebuchet MS"/>
                  <a:ea typeface="Trebuchet MS"/>
                  <a:cs typeface="Trebuchet MS"/>
                  <a:sym typeface="Trebuchet MS"/>
                </a:rPr>
                <a:t> </a:t>
              </a:r>
              <a:endParaRPr sz="800">
                <a:solidFill>
                  <a:srgbClr val="BF9000"/>
                </a:solidFill>
                <a:latin typeface="Trebuchet MS"/>
                <a:ea typeface="Trebuchet MS"/>
                <a:cs typeface="Trebuchet MS"/>
                <a:sym typeface="Trebuchet MS"/>
              </a:endParaRPr>
            </a:p>
            <a:p>
              <a:pPr indent="-279400" lvl="0" marL="457200" rtl="0" algn="l">
                <a:lnSpc>
                  <a:spcPct val="115000"/>
                </a:lnSpc>
                <a:spcBef>
                  <a:spcPts val="0"/>
                </a:spcBef>
                <a:spcAft>
                  <a:spcPts val="0"/>
                </a:spcAft>
                <a:buClr>
                  <a:srgbClr val="BF9000"/>
                </a:buClr>
                <a:buSzPts val="800"/>
                <a:buFont typeface="Trebuchet MS"/>
                <a:buChar char="●"/>
              </a:pPr>
              <a:r>
                <a:rPr lang="en" sz="800">
                  <a:solidFill>
                    <a:srgbClr val="BF9000"/>
                  </a:solidFill>
                  <a:latin typeface="Trebuchet MS"/>
                  <a:ea typeface="Trebuchet MS"/>
                  <a:cs typeface="Trebuchet MS"/>
                  <a:sym typeface="Trebuchet MS"/>
                </a:rPr>
                <a:t>Communication </a:t>
              </a:r>
              <a:r>
                <a:rPr lang="en" sz="800">
                  <a:solidFill>
                    <a:srgbClr val="BF9000"/>
                  </a:solidFill>
                  <a:latin typeface="Trebuchet MS"/>
                  <a:ea typeface="Trebuchet MS"/>
                  <a:cs typeface="Trebuchet MS"/>
                  <a:sym typeface="Trebuchet MS"/>
                </a:rPr>
                <a:t>among</a:t>
              </a:r>
              <a:r>
                <a:rPr lang="en" sz="800">
                  <a:solidFill>
                    <a:srgbClr val="BF9000"/>
                  </a:solidFill>
                  <a:latin typeface="Trebuchet MS"/>
                  <a:ea typeface="Trebuchet MS"/>
                  <a:cs typeface="Trebuchet MS"/>
                  <a:sym typeface="Trebuchet MS"/>
                </a:rPr>
                <a:t> team members</a:t>
              </a:r>
              <a:endParaRPr sz="800">
                <a:solidFill>
                  <a:srgbClr val="BF9000"/>
                </a:solidFill>
                <a:latin typeface="Trebuchet MS"/>
                <a:ea typeface="Trebuchet MS"/>
                <a:cs typeface="Trebuchet MS"/>
                <a:sym typeface="Trebuchet M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89" name="Shape 389"/>
        <p:cNvGrpSpPr/>
        <p:nvPr/>
      </p:nvGrpSpPr>
      <p:grpSpPr>
        <a:xfrm>
          <a:off x="0" y="0"/>
          <a:ext cx="0" cy="0"/>
          <a:chOff x="0" y="0"/>
          <a:chExt cx="0" cy="0"/>
        </a:xfrm>
      </p:grpSpPr>
      <p:pic>
        <p:nvPicPr>
          <p:cNvPr id="390" name="Google Shape;390;p43"/>
          <p:cNvPicPr preferRelativeResize="0"/>
          <p:nvPr/>
        </p:nvPicPr>
        <p:blipFill>
          <a:blip r:embed="rId3">
            <a:alphaModFix/>
          </a:blip>
          <a:stretch>
            <a:fillRect/>
          </a:stretch>
        </p:blipFill>
        <p:spPr>
          <a:xfrm>
            <a:off x="2560875" y="913450"/>
            <a:ext cx="3862675" cy="3882476"/>
          </a:xfrm>
          <a:prstGeom prst="rect">
            <a:avLst/>
          </a:prstGeom>
          <a:noFill/>
          <a:ln cap="flat" cmpd="sng" w="9525">
            <a:solidFill>
              <a:schemeClr val="dk1"/>
            </a:solidFill>
            <a:prstDash val="solid"/>
            <a:round/>
            <a:headEnd len="sm" w="sm" type="none"/>
            <a:tailEnd len="sm" w="sm" type="none"/>
          </a:ln>
        </p:spPr>
      </p:pic>
      <p:sp>
        <p:nvSpPr>
          <p:cNvPr id="391" name="Google Shape;391;p43"/>
          <p:cNvSpPr/>
          <p:nvPr/>
        </p:nvSpPr>
        <p:spPr>
          <a:xfrm>
            <a:off x="2782275" y="411475"/>
            <a:ext cx="3447000" cy="624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400">
                <a:solidFill>
                  <a:srgbClr val="7F6000"/>
                </a:solidFill>
                <a:latin typeface="Nunito ExtraBold"/>
                <a:ea typeface="Nunito ExtraBold"/>
                <a:cs typeface="Nunito ExtraBold"/>
                <a:sym typeface="Nunito ExtraBold"/>
              </a:rPr>
              <a:t>CONCLUSION</a:t>
            </a:r>
            <a:endParaRPr sz="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95" name="Shape 395"/>
        <p:cNvGrpSpPr/>
        <p:nvPr/>
      </p:nvGrpSpPr>
      <p:grpSpPr>
        <a:xfrm>
          <a:off x="0" y="0"/>
          <a:ext cx="0" cy="0"/>
          <a:chOff x="0" y="0"/>
          <a:chExt cx="0" cy="0"/>
        </a:xfrm>
      </p:grpSpPr>
      <p:sp>
        <p:nvSpPr>
          <p:cNvPr id="396" name="Google Shape;396;p44"/>
          <p:cNvSpPr txBox="1"/>
          <p:nvPr>
            <p:ph type="title"/>
          </p:nvPr>
        </p:nvSpPr>
        <p:spPr>
          <a:xfrm>
            <a:off x="881800" y="48747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solidFill>
                  <a:srgbClr val="7F6000"/>
                </a:solidFill>
                <a:latin typeface="Nunito ExtraBold"/>
                <a:ea typeface="Nunito ExtraBold"/>
                <a:cs typeface="Nunito ExtraBold"/>
                <a:sym typeface="Nunito ExtraBold"/>
              </a:rPr>
              <a:t>CONCLUSION</a:t>
            </a:r>
            <a:endParaRPr sz="3400">
              <a:solidFill>
                <a:srgbClr val="7F6000"/>
              </a:solidFill>
              <a:latin typeface="Nunito ExtraBold"/>
              <a:ea typeface="Nunito ExtraBold"/>
              <a:cs typeface="Nunito ExtraBold"/>
              <a:sym typeface="Nunito ExtraBold"/>
            </a:endParaRPr>
          </a:p>
        </p:txBody>
      </p:sp>
      <p:cxnSp>
        <p:nvCxnSpPr>
          <p:cNvPr id="397" name="Google Shape;397;p44"/>
          <p:cNvCxnSpPr/>
          <p:nvPr/>
        </p:nvCxnSpPr>
        <p:spPr>
          <a:xfrm>
            <a:off x="1529601" y="1217525"/>
            <a:ext cx="6261300" cy="16800"/>
          </a:xfrm>
          <a:prstGeom prst="straightConnector1">
            <a:avLst/>
          </a:prstGeom>
          <a:noFill/>
          <a:ln cap="flat" cmpd="sng" w="38100">
            <a:solidFill>
              <a:srgbClr val="351C75"/>
            </a:solidFill>
            <a:prstDash val="solid"/>
            <a:round/>
            <a:headEnd len="med" w="med" type="none"/>
            <a:tailEnd len="med" w="med" type="none"/>
          </a:ln>
        </p:spPr>
      </p:cxnSp>
      <p:sp>
        <p:nvSpPr>
          <p:cNvPr id="398" name="Google Shape;398;p44"/>
          <p:cNvSpPr txBox="1"/>
          <p:nvPr>
            <p:ph idx="1" type="body"/>
          </p:nvPr>
        </p:nvSpPr>
        <p:spPr>
          <a:xfrm>
            <a:off x="819150" y="16859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800">
                <a:solidFill>
                  <a:srgbClr val="BF9000"/>
                </a:solidFill>
                <a:latin typeface="Trebuchet MS"/>
                <a:ea typeface="Trebuchet MS"/>
                <a:cs typeface="Trebuchet MS"/>
                <a:sym typeface="Trebuchet MS"/>
              </a:rPr>
              <a:t>Application Recap:</a:t>
            </a:r>
            <a:endParaRPr b="1" i="1" sz="18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Squander facilitates the waste materials of users</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Currently can specify cardboard, glass, metal, paper, plastic and </a:t>
            </a:r>
            <a:r>
              <a:rPr lang="en" sz="1100">
                <a:solidFill>
                  <a:srgbClr val="BF9000"/>
                </a:solidFill>
                <a:latin typeface="Trebuchet MS"/>
                <a:ea typeface="Trebuchet MS"/>
                <a:cs typeface="Trebuchet MS"/>
                <a:sym typeface="Trebuchet MS"/>
              </a:rPr>
              <a:t>miscellaneous</a:t>
            </a:r>
            <a:r>
              <a:rPr lang="en" sz="1100">
                <a:solidFill>
                  <a:srgbClr val="BF9000"/>
                </a:solidFill>
                <a:latin typeface="Trebuchet MS"/>
                <a:ea typeface="Trebuchet MS"/>
                <a:cs typeface="Trebuchet MS"/>
                <a:sym typeface="Trebuchet MS"/>
              </a:rPr>
              <a:t> trash. </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Provides: </a:t>
            </a:r>
            <a:endParaRPr sz="1100">
              <a:solidFill>
                <a:srgbClr val="BF9000"/>
              </a:solidFill>
              <a:latin typeface="Trebuchet MS"/>
              <a:ea typeface="Trebuchet MS"/>
              <a:cs typeface="Trebuchet MS"/>
              <a:sym typeface="Trebuchet MS"/>
            </a:endParaRPr>
          </a:p>
          <a:p>
            <a:pPr indent="-298450" lvl="0" marL="914400" rtl="0" algn="l">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Model results </a:t>
            </a:r>
            <a:endParaRPr sz="1100">
              <a:solidFill>
                <a:srgbClr val="BF9000"/>
              </a:solidFill>
              <a:latin typeface="Trebuchet MS"/>
              <a:ea typeface="Trebuchet MS"/>
              <a:cs typeface="Trebuchet MS"/>
              <a:sym typeface="Trebuchet MS"/>
            </a:endParaRPr>
          </a:p>
          <a:p>
            <a:pPr indent="-298450" lvl="0" marL="914400" rtl="0" algn="l">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Information on the wastage </a:t>
            </a:r>
            <a:endParaRPr sz="1100">
              <a:solidFill>
                <a:srgbClr val="BF9000"/>
              </a:solidFill>
              <a:latin typeface="Trebuchet MS"/>
              <a:ea typeface="Trebuchet MS"/>
              <a:cs typeface="Trebuchet MS"/>
              <a:sym typeface="Trebuchet MS"/>
            </a:endParaRPr>
          </a:p>
          <a:p>
            <a:pPr indent="-298450" lvl="0" marL="914400" rtl="0" algn="l">
              <a:spcBef>
                <a:spcPts val="0"/>
              </a:spcBef>
              <a:spcAft>
                <a:spcPts val="0"/>
              </a:spcAft>
              <a:buClr>
                <a:srgbClr val="BF9000"/>
              </a:buClr>
              <a:buSzPts val="1100"/>
              <a:buFont typeface="Trebuchet MS"/>
              <a:buAutoNum type="arabicPeriod"/>
            </a:pPr>
            <a:r>
              <a:rPr lang="en" sz="1100">
                <a:solidFill>
                  <a:srgbClr val="BF9000"/>
                </a:solidFill>
                <a:latin typeface="Trebuchet MS"/>
                <a:ea typeface="Trebuchet MS"/>
                <a:cs typeface="Trebuchet MS"/>
                <a:sym typeface="Trebuchet MS"/>
              </a:rPr>
              <a:t>Location of the nearest recycling factory </a:t>
            </a:r>
            <a:endParaRPr sz="1100">
              <a:solidFill>
                <a:srgbClr val="BF9000"/>
              </a:solidFill>
              <a:latin typeface="Trebuchet MS"/>
              <a:ea typeface="Trebuchet MS"/>
              <a:cs typeface="Trebuchet MS"/>
              <a:sym typeface="Trebuchet MS"/>
            </a:endParaRPr>
          </a:p>
        </p:txBody>
      </p:sp>
      <p:sp>
        <p:nvSpPr>
          <p:cNvPr id="399" name="Google Shape;399;p44"/>
          <p:cNvSpPr txBox="1"/>
          <p:nvPr>
            <p:ph idx="2" type="body"/>
          </p:nvPr>
        </p:nvSpPr>
        <p:spPr>
          <a:xfrm>
            <a:off x="4638675" y="1686078"/>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n" sz="1800">
                <a:solidFill>
                  <a:srgbClr val="BF9000"/>
                </a:solidFill>
                <a:latin typeface="Trebuchet MS"/>
                <a:ea typeface="Trebuchet MS"/>
                <a:cs typeface="Trebuchet MS"/>
                <a:sym typeface="Trebuchet MS"/>
              </a:rPr>
              <a:t>Future Scope:</a:t>
            </a:r>
            <a:endParaRPr b="1" i="1" sz="18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Improve the algorithm to detect waste more accurately</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Increase the quantity of training data</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Implement inheritance learning, object segmentation and multiple object recognition. </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Add more features to the application such as scheduling and environmental impact tracing. </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Provide more informations to users</a:t>
            </a:r>
            <a:endParaRPr sz="1100">
              <a:solidFill>
                <a:srgbClr val="BF9000"/>
              </a:solidFill>
              <a:latin typeface="Trebuchet MS"/>
              <a:ea typeface="Trebuchet MS"/>
              <a:cs typeface="Trebuchet MS"/>
              <a:sym typeface="Trebuchet MS"/>
            </a:endParaRPr>
          </a:p>
          <a:p>
            <a:pPr indent="-298450" lvl="0" marL="457200" rtl="0" algn="l">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Recommend recycling locations </a:t>
            </a:r>
            <a:endParaRPr sz="1100">
              <a:solidFill>
                <a:srgbClr val="BF9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16"/>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solidFill>
                  <a:srgbClr val="7F6000"/>
                </a:solidFill>
                <a:latin typeface="Nunito ExtraBold"/>
                <a:ea typeface="Nunito ExtraBold"/>
                <a:cs typeface="Nunito ExtraBold"/>
                <a:sym typeface="Nunito ExtraBold"/>
              </a:rPr>
              <a:t>PROJECT OVERVIEW</a:t>
            </a:r>
            <a:endParaRPr sz="3200">
              <a:solidFill>
                <a:srgbClr val="7F6000"/>
              </a:solidFill>
              <a:latin typeface="Nunito ExtraBold"/>
              <a:ea typeface="Nunito ExtraBold"/>
              <a:cs typeface="Nunito ExtraBold"/>
              <a:sym typeface="Nunito ExtraBold"/>
            </a:endParaRPr>
          </a:p>
        </p:txBody>
      </p:sp>
      <p:cxnSp>
        <p:nvCxnSpPr>
          <p:cNvPr id="171" name="Google Shape;171;p16"/>
          <p:cNvCxnSpPr/>
          <p:nvPr/>
        </p:nvCxnSpPr>
        <p:spPr>
          <a:xfrm>
            <a:off x="1529601" y="1141325"/>
            <a:ext cx="6261300" cy="16800"/>
          </a:xfrm>
          <a:prstGeom prst="straightConnector1">
            <a:avLst/>
          </a:prstGeom>
          <a:noFill/>
          <a:ln cap="flat" cmpd="sng" w="38100">
            <a:solidFill>
              <a:srgbClr val="351C75"/>
            </a:solidFill>
            <a:prstDash val="solid"/>
            <a:round/>
            <a:headEnd len="med" w="med" type="none"/>
            <a:tailEnd len="med" w="med" type="none"/>
          </a:ln>
        </p:spPr>
      </p:cxnSp>
      <p:sp>
        <p:nvSpPr>
          <p:cNvPr id="172" name="Google Shape;172;p16"/>
          <p:cNvSpPr txBox="1"/>
          <p:nvPr/>
        </p:nvSpPr>
        <p:spPr>
          <a:xfrm>
            <a:off x="1118275" y="1301750"/>
            <a:ext cx="7049700" cy="3487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100">
                <a:solidFill>
                  <a:srgbClr val="BF9000"/>
                </a:solidFill>
                <a:latin typeface="Trebuchet MS"/>
                <a:ea typeface="Trebuchet MS"/>
                <a:cs typeface="Trebuchet MS"/>
                <a:sym typeface="Trebuchet MS"/>
              </a:rPr>
              <a:t>Squander app provides complete </a:t>
            </a:r>
            <a:r>
              <a:rPr lang="en" sz="1100">
                <a:solidFill>
                  <a:srgbClr val="BF9000"/>
                </a:solidFill>
                <a:latin typeface="Trebuchet MS"/>
                <a:ea typeface="Trebuchet MS"/>
                <a:cs typeface="Trebuchet MS"/>
                <a:sym typeface="Trebuchet MS"/>
              </a:rPr>
              <a:t>solution</a:t>
            </a:r>
            <a:r>
              <a:rPr lang="en" sz="1100">
                <a:solidFill>
                  <a:srgbClr val="BF9000"/>
                </a:solidFill>
                <a:latin typeface="Trebuchet MS"/>
                <a:ea typeface="Trebuchet MS"/>
                <a:cs typeface="Trebuchet MS"/>
                <a:sym typeface="Trebuchet MS"/>
              </a:rPr>
              <a:t> to organize and  plan the disposal of waste.It uses machine learning </a:t>
            </a:r>
            <a:r>
              <a:rPr lang="en" sz="1100">
                <a:solidFill>
                  <a:srgbClr val="BF9000"/>
                </a:solidFill>
                <a:latin typeface="Trebuchet MS"/>
                <a:ea typeface="Trebuchet MS"/>
                <a:cs typeface="Trebuchet MS"/>
                <a:sym typeface="Trebuchet MS"/>
              </a:rPr>
              <a:t>algorithm</a:t>
            </a:r>
            <a:r>
              <a:rPr lang="en" sz="1100">
                <a:solidFill>
                  <a:srgbClr val="BF9000"/>
                </a:solidFill>
                <a:latin typeface="Trebuchet MS"/>
                <a:ea typeface="Trebuchet MS"/>
                <a:cs typeface="Trebuchet MS"/>
                <a:sym typeface="Trebuchet MS"/>
              </a:rPr>
              <a:t> to detect recyclable waste from image and provide way for proper disposal.</a:t>
            </a:r>
            <a:endParaRPr sz="1100">
              <a:solidFill>
                <a:srgbClr val="BF9000"/>
              </a:solidFill>
              <a:latin typeface="Trebuchet MS"/>
              <a:ea typeface="Trebuchet MS"/>
              <a:cs typeface="Trebuchet MS"/>
              <a:sym typeface="Trebuchet MS"/>
            </a:endParaRPr>
          </a:p>
          <a:p>
            <a:pPr indent="0" lvl="0" marL="0" rtl="0" algn="just">
              <a:lnSpc>
                <a:spcPct val="115000"/>
              </a:lnSpc>
              <a:spcBef>
                <a:spcPts val="1200"/>
              </a:spcBef>
              <a:spcAft>
                <a:spcPts val="0"/>
              </a:spcAft>
              <a:buNone/>
            </a:pPr>
            <a:r>
              <a:t/>
            </a:r>
            <a:endParaRPr sz="1100">
              <a:solidFill>
                <a:srgbClr val="BF9000"/>
              </a:solidFill>
              <a:latin typeface="Trebuchet MS"/>
              <a:ea typeface="Trebuchet MS"/>
              <a:cs typeface="Trebuchet MS"/>
              <a:sym typeface="Trebuchet MS"/>
            </a:endParaRPr>
          </a:p>
          <a:p>
            <a:pPr indent="-298450" lvl="0" marL="457200" rtl="0" algn="l">
              <a:lnSpc>
                <a:spcPct val="150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What?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Image based Waste detection mobile application </a:t>
            </a:r>
            <a:endParaRPr sz="1100">
              <a:solidFill>
                <a:srgbClr val="BF9000"/>
              </a:solidFill>
              <a:latin typeface="Trebuchet MS"/>
              <a:ea typeface="Trebuchet MS"/>
              <a:cs typeface="Trebuchet MS"/>
              <a:sym typeface="Trebuchet MS"/>
            </a:endParaRPr>
          </a:p>
          <a:p>
            <a:pPr indent="0" lvl="0" marL="914400" rtl="0" algn="l">
              <a:lnSpc>
                <a:spcPct val="115000"/>
              </a:lnSpc>
              <a:spcBef>
                <a:spcPts val="0"/>
              </a:spcBef>
              <a:spcAft>
                <a:spcPts val="0"/>
              </a:spcAft>
              <a:buNone/>
            </a:pPr>
            <a:r>
              <a:t/>
            </a:r>
            <a:endParaRPr sz="1100">
              <a:solidFill>
                <a:srgbClr val="BF9000"/>
              </a:solidFill>
              <a:latin typeface="Trebuchet MS"/>
              <a:ea typeface="Trebuchet MS"/>
              <a:cs typeface="Trebuchet MS"/>
              <a:sym typeface="Trebuchet MS"/>
            </a:endParaRPr>
          </a:p>
          <a:p>
            <a:pPr indent="-298450" lvl="0" marL="4572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How?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User image submission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Trained machine learning-based model</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Results and information </a:t>
            </a:r>
            <a:endParaRPr sz="1100">
              <a:solidFill>
                <a:srgbClr val="BF9000"/>
              </a:solidFill>
              <a:latin typeface="Trebuchet MS"/>
              <a:ea typeface="Trebuchet MS"/>
              <a:cs typeface="Trebuchet MS"/>
              <a:sym typeface="Trebuchet MS"/>
            </a:endParaRPr>
          </a:p>
          <a:p>
            <a:pPr indent="0" lvl="0" marL="914400" rtl="0" algn="l">
              <a:lnSpc>
                <a:spcPct val="115000"/>
              </a:lnSpc>
              <a:spcBef>
                <a:spcPts val="0"/>
              </a:spcBef>
              <a:spcAft>
                <a:spcPts val="0"/>
              </a:spcAft>
              <a:buNone/>
            </a:pPr>
            <a:r>
              <a:t/>
            </a:r>
            <a:endParaRPr sz="1100">
              <a:solidFill>
                <a:srgbClr val="BF9000"/>
              </a:solidFill>
              <a:latin typeface="Trebuchet MS"/>
              <a:ea typeface="Trebuchet MS"/>
              <a:cs typeface="Trebuchet MS"/>
              <a:sym typeface="Trebuchet MS"/>
            </a:endParaRPr>
          </a:p>
          <a:p>
            <a:pPr indent="-298450" lvl="0" marL="4572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Why?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Image-based</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Easy tool to detect waste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Simple steps to undergo </a:t>
            </a:r>
            <a:endParaRPr sz="1100">
              <a:solidFill>
                <a:srgbClr val="BF9000"/>
              </a:solidFill>
              <a:latin typeface="Trebuchet MS"/>
              <a:ea typeface="Trebuchet MS"/>
              <a:cs typeface="Trebuchet MS"/>
              <a:sym typeface="Trebuchet MS"/>
            </a:endParaRPr>
          </a:p>
          <a:p>
            <a:pPr indent="-298450" lvl="0" marL="914400" rtl="0" algn="l">
              <a:lnSpc>
                <a:spcPct val="115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Nearest recycling location provided </a:t>
            </a:r>
            <a:r>
              <a:rPr lang="en" sz="1100">
                <a:solidFill>
                  <a:srgbClr val="BF9000"/>
                </a:solidFill>
                <a:latin typeface="Trebuchet MS"/>
                <a:ea typeface="Trebuchet MS"/>
                <a:cs typeface="Trebuchet MS"/>
                <a:sym typeface="Trebuchet MS"/>
              </a:rPr>
              <a:t>along</a:t>
            </a:r>
            <a:r>
              <a:rPr lang="en" sz="1100">
                <a:solidFill>
                  <a:srgbClr val="BF9000"/>
                </a:solidFill>
                <a:latin typeface="Trebuchet MS"/>
                <a:ea typeface="Trebuchet MS"/>
                <a:cs typeface="Trebuchet MS"/>
                <a:sym typeface="Trebuchet MS"/>
              </a:rPr>
              <a:t> with the rates and the options to schedule a pick</a:t>
            </a:r>
            <a:endParaRPr sz="2000">
              <a:solidFill>
                <a:srgbClr val="BF9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76" name="Shape 176"/>
        <p:cNvGrpSpPr/>
        <p:nvPr/>
      </p:nvGrpSpPr>
      <p:grpSpPr>
        <a:xfrm>
          <a:off x="0" y="0"/>
          <a:ext cx="0" cy="0"/>
          <a:chOff x="0" y="0"/>
          <a:chExt cx="0" cy="0"/>
        </a:xfrm>
      </p:grpSpPr>
      <p:pic>
        <p:nvPicPr>
          <p:cNvPr id="177" name="Google Shape;177;p17"/>
          <p:cNvPicPr preferRelativeResize="0"/>
          <p:nvPr/>
        </p:nvPicPr>
        <p:blipFill>
          <a:blip r:embed="rId3">
            <a:alphaModFix/>
          </a:blip>
          <a:stretch>
            <a:fillRect/>
          </a:stretch>
        </p:blipFill>
        <p:spPr>
          <a:xfrm>
            <a:off x="1408175" y="795950"/>
            <a:ext cx="6195150" cy="3769126"/>
          </a:xfrm>
          <a:prstGeom prst="rect">
            <a:avLst/>
          </a:prstGeom>
          <a:noFill/>
          <a:ln>
            <a:noFill/>
          </a:ln>
        </p:spPr>
      </p:pic>
      <p:sp>
        <p:nvSpPr>
          <p:cNvPr id="178" name="Google Shape;178;p17"/>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7F6000"/>
                </a:solidFill>
                <a:latin typeface="Nunito ExtraBold"/>
                <a:ea typeface="Nunito ExtraBold"/>
                <a:cs typeface="Nunito ExtraBold"/>
                <a:sym typeface="Nunito ExtraBold"/>
              </a:rPr>
              <a:t>PERSONA</a:t>
            </a:r>
            <a:endParaRPr sz="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82" name="Shape 182"/>
        <p:cNvGrpSpPr/>
        <p:nvPr/>
      </p:nvGrpSpPr>
      <p:grpSpPr>
        <a:xfrm>
          <a:off x="0" y="0"/>
          <a:ext cx="0" cy="0"/>
          <a:chOff x="0" y="0"/>
          <a:chExt cx="0" cy="0"/>
        </a:xfrm>
      </p:grpSpPr>
      <p:sp>
        <p:nvSpPr>
          <p:cNvPr id="183" name="Google Shape;183;p18"/>
          <p:cNvSpPr txBox="1"/>
          <p:nvPr>
            <p:ph type="title"/>
          </p:nvPr>
        </p:nvSpPr>
        <p:spPr>
          <a:xfrm>
            <a:off x="71860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Trebuchet MS"/>
                <a:ea typeface="Trebuchet MS"/>
                <a:cs typeface="Trebuchet MS"/>
                <a:sym typeface="Trebuchet MS"/>
              </a:rPr>
              <a:t>Jill, the party host</a:t>
            </a:r>
            <a:endParaRPr b="1">
              <a:latin typeface="Trebuchet MS"/>
              <a:ea typeface="Trebuchet MS"/>
              <a:cs typeface="Trebuchet MS"/>
              <a:sym typeface="Trebuchet MS"/>
            </a:endParaRPr>
          </a:p>
        </p:txBody>
      </p:sp>
      <p:sp>
        <p:nvSpPr>
          <p:cNvPr id="184" name="Google Shape;184;p18"/>
          <p:cNvSpPr txBox="1"/>
          <p:nvPr/>
        </p:nvSpPr>
        <p:spPr>
          <a:xfrm>
            <a:off x="634725" y="1820050"/>
            <a:ext cx="7348500" cy="2724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Background Profile: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Jill, a 32 year old. He is an organiser of a well reputed company in the city. He has organised many big parties and always busy in his job. He takes all the responsibility and his duties also includes providing a good food service. He bets many clients particularly for the food he provides. His organisation is popular among the people Jill does many parties and his collected with more food waste by the end of the party. Jill would like to know the waste </a:t>
            </a:r>
            <a:r>
              <a:rPr lang="en" sz="1100">
                <a:solidFill>
                  <a:srgbClr val="BF9000"/>
                </a:solidFill>
                <a:latin typeface="Trebuchet MS"/>
                <a:ea typeface="Trebuchet MS"/>
                <a:cs typeface="Trebuchet MS"/>
                <a:sym typeface="Trebuchet MS"/>
              </a:rPr>
              <a:t>identified from the image uploaded, so that he can confirm the photo he uploaded was processable.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How can Squander help?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Jill being responsible for organising the party. He wants to recycle all the waste by segregating in rightful manner and help the surrounding environment. He can use an application. Squander which provides his needs by showing the results of nearest recycling company location for all the food waste from his parties that happen wherever in the city. Squander makes an efficient and easiest way in someone’s life like Jill’s </a:t>
            </a:r>
            <a:endParaRPr sz="1100">
              <a:solidFill>
                <a:srgbClr val="BF9000"/>
              </a:solidFill>
              <a:latin typeface="Trebuchet MS"/>
              <a:ea typeface="Trebuchet MS"/>
              <a:cs typeface="Trebuchet MS"/>
              <a:sym typeface="Trebuchet MS"/>
            </a:endParaRPr>
          </a:p>
        </p:txBody>
      </p:sp>
      <p:pic>
        <p:nvPicPr>
          <p:cNvPr id="185" name="Google Shape;185;p18"/>
          <p:cNvPicPr preferRelativeResize="0"/>
          <p:nvPr/>
        </p:nvPicPr>
        <p:blipFill>
          <a:blip r:embed="rId3">
            <a:alphaModFix/>
          </a:blip>
          <a:stretch>
            <a:fillRect/>
          </a:stretch>
        </p:blipFill>
        <p:spPr>
          <a:xfrm>
            <a:off x="4541050" y="540800"/>
            <a:ext cx="2454900" cy="154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89" name="Shape 189"/>
        <p:cNvGrpSpPr/>
        <p:nvPr/>
      </p:nvGrpSpPr>
      <p:grpSpPr>
        <a:xfrm>
          <a:off x="0" y="0"/>
          <a:ext cx="0" cy="0"/>
          <a:chOff x="0" y="0"/>
          <a:chExt cx="0" cy="0"/>
        </a:xfrm>
      </p:grpSpPr>
      <p:sp>
        <p:nvSpPr>
          <p:cNvPr id="190" name="Google Shape;190;p19"/>
          <p:cNvSpPr txBox="1"/>
          <p:nvPr>
            <p:ph type="title"/>
          </p:nvPr>
        </p:nvSpPr>
        <p:spPr>
          <a:xfrm>
            <a:off x="819150" y="5408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rebuchet MS"/>
                <a:ea typeface="Trebuchet MS"/>
                <a:cs typeface="Trebuchet MS"/>
                <a:sym typeface="Trebuchet MS"/>
              </a:rPr>
              <a:t>Simon, the mechanic</a:t>
            </a:r>
            <a:endParaRPr b="1">
              <a:latin typeface="Trebuchet MS"/>
              <a:ea typeface="Trebuchet MS"/>
              <a:cs typeface="Trebuchet MS"/>
              <a:sym typeface="Trebuchet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p19"/>
          <p:cNvSpPr txBox="1"/>
          <p:nvPr/>
        </p:nvSpPr>
        <p:spPr>
          <a:xfrm>
            <a:off x="819150" y="1744350"/>
            <a:ext cx="73521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Background Profile: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Simon is a mechanic from ten years. His age is of 35 years. His jobs is to inspect and repair vehicles, machinery and light trucks. And he is known for his good service providing for his customers. He works in an indoor garage. Simon’s culminated with metallic waste from his work and he wants to find a recycling location to recycle it and make some money from scrap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How can Squander help?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t/>
            </a:r>
            <a:endParaRPr sz="1100">
              <a:solidFill>
                <a:srgbClr val="BF9000"/>
              </a:solidFill>
              <a:latin typeface="Trebuchet MS"/>
              <a:ea typeface="Trebuchet MS"/>
              <a:cs typeface="Trebuchet MS"/>
              <a:sym typeface="Trebuchet MS"/>
            </a:endParaRPr>
          </a:p>
          <a:p>
            <a:pPr indent="0" lvl="0" marL="0" rtl="0" algn="just">
              <a:spcBef>
                <a:spcPts val="0"/>
              </a:spcBef>
              <a:spcAft>
                <a:spcPts val="0"/>
              </a:spcAft>
              <a:buNone/>
            </a:pPr>
            <a:r>
              <a:rPr lang="en" sz="1100">
                <a:solidFill>
                  <a:srgbClr val="BF9000"/>
                </a:solidFill>
                <a:latin typeface="Trebuchet MS"/>
                <a:ea typeface="Trebuchet MS"/>
                <a:cs typeface="Trebuchet MS"/>
                <a:sym typeface="Trebuchet MS"/>
              </a:rPr>
              <a:t>Simon can use the Squander application that helps him to find the nearest recycling company location for the waste to recycle from the comfort of his </a:t>
            </a:r>
            <a:r>
              <a:rPr lang="en" sz="1100">
                <a:solidFill>
                  <a:srgbClr val="BF9000"/>
                </a:solidFill>
                <a:latin typeface="Trebuchet MS"/>
                <a:ea typeface="Trebuchet MS"/>
                <a:cs typeface="Trebuchet MS"/>
                <a:sym typeface="Trebuchet MS"/>
              </a:rPr>
              <a:t>garage</a:t>
            </a:r>
            <a:r>
              <a:rPr lang="en" sz="1100">
                <a:solidFill>
                  <a:srgbClr val="BF9000"/>
                </a:solidFill>
                <a:latin typeface="Trebuchet MS"/>
                <a:ea typeface="Trebuchet MS"/>
                <a:cs typeface="Trebuchet MS"/>
                <a:sym typeface="Trebuchet MS"/>
              </a:rPr>
              <a:t>. This would allow him to find and provide easy access directly to the recycling company. He doesn’t have to worry about the waste and where to </a:t>
            </a:r>
            <a:r>
              <a:rPr lang="en" sz="1100">
                <a:solidFill>
                  <a:srgbClr val="BF9000"/>
                </a:solidFill>
                <a:latin typeface="Trebuchet MS"/>
                <a:ea typeface="Trebuchet MS"/>
                <a:cs typeface="Trebuchet MS"/>
                <a:sym typeface="Trebuchet MS"/>
              </a:rPr>
              <a:t>recycle</a:t>
            </a:r>
            <a:r>
              <a:rPr lang="en" sz="1100">
                <a:solidFill>
                  <a:srgbClr val="BF9000"/>
                </a:solidFill>
                <a:latin typeface="Trebuchet MS"/>
                <a:ea typeface="Trebuchet MS"/>
                <a:cs typeface="Trebuchet MS"/>
                <a:sym typeface="Trebuchet MS"/>
              </a:rPr>
              <a:t> it. Through Squander it makes his life easier.  </a:t>
            </a:r>
            <a:endParaRPr sz="1100">
              <a:solidFill>
                <a:srgbClr val="BF9000"/>
              </a:solidFill>
              <a:latin typeface="Trebuchet MS"/>
              <a:ea typeface="Trebuchet MS"/>
              <a:cs typeface="Trebuchet MS"/>
              <a:sym typeface="Trebuchet MS"/>
            </a:endParaRPr>
          </a:p>
        </p:txBody>
      </p:sp>
      <p:pic>
        <p:nvPicPr>
          <p:cNvPr id="192" name="Google Shape;192;p19"/>
          <p:cNvPicPr preferRelativeResize="0"/>
          <p:nvPr/>
        </p:nvPicPr>
        <p:blipFill>
          <a:blip r:embed="rId3">
            <a:alphaModFix/>
          </a:blip>
          <a:stretch>
            <a:fillRect/>
          </a:stretch>
        </p:blipFill>
        <p:spPr>
          <a:xfrm>
            <a:off x="4640850" y="540800"/>
            <a:ext cx="2417301" cy="1611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196" name="Shape 196"/>
        <p:cNvGrpSpPr/>
        <p:nvPr/>
      </p:nvGrpSpPr>
      <p:grpSpPr>
        <a:xfrm>
          <a:off x="0" y="0"/>
          <a:ext cx="0" cy="0"/>
          <a:chOff x="0" y="0"/>
          <a:chExt cx="0" cy="0"/>
        </a:xfrm>
      </p:grpSpPr>
      <p:sp>
        <p:nvSpPr>
          <p:cNvPr id="197" name="Google Shape;197;p20"/>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200">
                <a:solidFill>
                  <a:srgbClr val="7F6000"/>
                </a:solidFill>
                <a:latin typeface="Nunito ExtraBold"/>
                <a:ea typeface="Nunito ExtraBold"/>
                <a:cs typeface="Nunito ExtraBold"/>
                <a:sym typeface="Nunito ExtraBold"/>
              </a:rPr>
              <a:t>PROJECT </a:t>
            </a:r>
            <a:r>
              <a:rPr lang="en" sz="3200">
                <a:solidFill>
                  <a:srgbClr val="7F6000"/>
                </a:solidFill>
                <a:latin typeface="Nunito ExtraBold"/>
                <a:ea typeface="Nunito ExtraBold"/>
                <a:cs typeface="Nunito ExtraBold"/>
                <a:sym typeface="Nunito ExtraBold"/>
              </a:rPr>
              <a:t>REQUIREMENTS</a:t>
            </a:r>
            <a:endParaRPr sz="3200">
              <a:solidFill>
                <a:srgbClr val="7F6000"/>
              </a:solidFill>
              <a:latin typeface="Nunito ExtraBold"/>
              <a:ea typeface="Nunito ExtraBold"/>
              <a:cs typeface="Nunito ExtraBold"/>
              <a:sym typeface="Nunito ExtraBold"/>
            </a:endParaRPr>
          </a:p>
        </p:txBody>
      </p:sp>
      <p:cxnSp>
        <p:nvCxnSpPr>
          <p:cNvPr id="198" name="Google Shape;198;p20"/>
          <p:cNvCxnSpPr/>
          <p:nvPr/>
        </p:nvCxnSpPr>
        <p:spPr>
          <a:xfrm>
            <a:off x="1453401" y="1141325"/>
            <a:ext cx="6261300" cy="16800"/>
          </a:xfrm>
          <a:prstGeom prst="straightConnector1">
            <a:avLst/>
          </a:prstGeom>
          <a:noFill/>
          <a:ln cap="flat" cmpd="sng" w="38100">
            <a:solidFill>
              <a:srgbClr val="351C75"/>
            </a:solidFill>
            <a:prstDash val="solid"/>
            <a:round/>
            <a:headEnd len="med" w="med" type="none"/>
            <a:tailEnd len="med" w="med" type="none"/>
          </a:ln>
        </p:spPr>
      </p:cxnSp>
      <p:sp>
        <p:nvSpPr>
          <p:cNvPr id="199" name="Google Shape;199;p20"/>
          <p:cNvSpPr txBox="1"/>
          <p:nvPr/>
        </p:nvSpPr>
        <p:spPr>
          <a:xfrm>
            <a:off x="1352550" y="1842250"/>
            <a:ext cx="5421000" cy="1369800"/>
          </a:xfrm>
          <a:prstGeom prst="rect">
            <a:avLst/>
          </a:prstGeom>
          <a:noFill/>
          <a:ln>
            <a:noFill/>
          </a:ln>
        </p:spPr>
        <p:txBody>
          <a:bodyPr anchorCtr="0" anchor="t" bIns="91425" lIns="91425" spcFirstLastPara="1" rIns="91425" wrap="square" tIns="91425">
            <a:spAutoFit/>
          </a:bodyPr>
          <a:lstStyle/>
          <a:p>
            <a:pPr indent="-298450" lvl="0" marL="457200" rtl="0" algn="l">
              <a:lnSpc>
                <a:spcPct val="200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Upload Image</a:t>
            </a:r>
            <a:endParaRPr sz="1100">
              <a:solidFill>
                <a:srgbClr val="BF9000"/>
              </a:solidFill>
              <a:latin typeface="Trebuchet MS"/>
              <a:ea typeface="Trebuchet MS"/>
              <a:cs typeface="Trebuchet MS"/>
              <a:sym typeface="Trebuchet MS"/>
            </a:endParaRPr>
          </a:p>
          <a:p>
            <a:pPr indent="-298450" lvl="0" marL="457200" rtl="0" algn="l">
              <a:lnSpc>
                <a:spcPct val="200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Detect Waste </a:t>
            </a:r>
            <a:endParaRPr sz="1100">
              <a:solidFill>
                <a:srgbClr val="BF9000"/>
              </a:solidFill>
              <a:latin typeface="Trebuchet MS"/>
              <a:ea typeface="Trebuchet MS"/>
              <a:cs typeface="Trebuchet MS"/>
              <a:sym typeface="Trebuchet MS"/>
            </a:endParaRPr>
          </a:p>
          <a:p>
            <a:pPr indent="-298450" lvl="0" marL="457200" rtl="0" algn="l">
              <a:lnSpc>
                <a:spcPct val="200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Classify Waste </a:t>
            </a:r>
            <a:endParaRPr sz="1100">
              <a:solidFill>
                <a:srgbClr val="BF9000"/>
              </a:solidFill>
              <a:latin typeface="Trebuchet MS"/>
              <a:ea typeface="Trebuchet MS"/>
              <a:cs typeface="Trebuchet MS"/>
              <a:sym typeface="Trebuchet MS"/>
            </a:endParaRPr>
          </a:p>
          <a:p>
            <a:pPr indent="-298450" lvl="0" marL="457200" rtl="0" algn="l">
              <a:lnSpc>
                <a:spcPct val="200000"/>
              </a:lnSpc>
              <a:spcBef>
                <a:spcPts val="0"/>
              </a:spcBef>
              <a:spcAft>
                <a:spcPts val="0"/>
              </a:spcAft>
              <a:buClr>
                <a:srgbClr val="BF9000"/>
              </a:buClr>
              <a:buSzPts val="1100"/>
              <a:buFont typeface="Trebuchet MS"/>
              <a:buChar char="●"/>
            </a:pPr>
            <a:r>
              <a:rPr lang="en" sz="1100">
                <a:solidFill>
                  <a:srgbClr val="BF9000"/>
                </a:solidFill>
                <a:latin typeface="Trebuchet MS"/>
                <a:ea typeface="Trebuchet MS"/>
                <a:cs typeface="Trebuchet MS"/>
                <a:sym typeface="Trebuchet MS"/>
              </a:rPr>
              <a:t>Receive Results  </a:t>
            </a:r>
            <a:endParaRPr sz="1100">
              <a:solidFill>
                <a:srgbClr val="BF9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03" name="Shape 203"/>
        <p:cNvGrpSpPr/>
        <p:nvPr/>
      </p:nvGrpSpPr>
      <p:grpSpPr>
        <a:xfrm>
          <a:off x="0" y="0"/>
          <a:ext cx="0" cy="0"/>
          <a:chOff x="0" y="0"/>
          <a:chExt cx="0" cy="0"/>
        </a:xfrm>
      </p:grpSpPr>
      <p:sp>
        <p:nvSpPr>
          <p:cNvPr id="204" name="Google Shape;204;p21"/>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45">
                <a:solidFill>
                  <a:srgbClr val="7F6000"/>
                </a:solidFill>
                <a:latin typeface="Nunito ExtraBold"/>
                <a:ea typeface="Nunito ExtraBold"/>
                <a:cs typeface="Nunito ExtraBold"/>
                <a:sym typeface="Nunito ExtraBold"/>
              </a:rPr>
              <a:t>PROJECT </a:t>
            </a:r>
            <a:r>
              <a:rPr lang="en" sz="2645">
                <a:solidFill>
                  <a:srgbClr val="7F6000"/>
                </a:solidFill>
                <a:latin typeface="Nunito ExtraBold"/>
                <a:ea typeface="Nunito ExtraBold"/>
                <a:cs typeface="Nunito ExtraBold"/>
                <a:sym typeface="Nunito ExtraBold"/>
              </a:rPr>
              <a:t>REQUIREMENTS</a:t>
            </a:r>
            <a:r>
              <a:rPr lang="en" sz="2645"/>
              <a:t> </a:t>
            </a:r>
            <a:r>
              <a:rPr lang="en" sz="2645">
                <a:solidFill>
                  <a:srgbClr val="7F6000"/>
                </a:solidFill>
                <a:latin typeface="Nunito ExtraBold"/>
                <a:ea typeface="Nunito ExtraBold"/>
                <a:cs typeface="Nunito ExtraBold"/>
                <a:sym typeface="Nunito ExtraBold"/>
              </a:rPr>
              <a:t>- USER STORIES</a:t>
            </a:r>
            <a:r>
              <a:rPr lang="en" sz="2600"/>
              <a:t> </a:t>
            </a:r>
            <a:endParaRPr sz="2600"/>
          </a:p>
        </p:txBody>
      </p:sp>
      <p:cxnSp>
        <p:nvCxnSpPr>
          <p:cNvPr id="205" name="Google Shape;205;p21"/>
          <p:cNvCxnSpPr/>
          <p:nvPr/>
        </p:nvCxnSpPr>
        <p:spPr>
          <a:xfrm>
            <a:off x="1105451" y="1180950"/>
            <a:ext cx="6575400" cy="300"/>
          </a:xfrm>
          <a:prstGeom prst="straightConnector1">
            <a:avLst/>
          </a:prstGeom>
          <a:noFill/>
          <a:ln cap="flat" cmpd="sng" w="38100">
            <a:solidFill>
              <a:srgbClr val="351C75"/>
            </a:solidFill>
            <a:prstDash val="solid"/>
            <a:round/>
            <a:headEnd len="med" w="med" type="none"/>
            <a:tailEnd len="med" w="med" type="none"/>
          </a:ln>
        </p:spPr>
      </p:cxnSp>
      <p:sp>
        <p:nvSpPr>
          <p:cNvPr id="206" name="Google Shape;206;p21"/>
          <p:cNvSpPr txBox="1"/>
          <p:nvPr/>
        </p:nvSpPr>
        <p:spPr>
          <a:xfrm>
            <a:off x="1767200" y="1925325"/>
            <a:ext cx="53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07" name="Google Shape;207;p21"/>
          <p:cNvPicPr preferRelativeResize="0"/>
          <p:nvPr/>
        </p:nvPicPr>
        <p:blipFill>
          <a:blip r:embed="rId3">
            <a:alphaModFix/>
          </a:blip>
          <a:stretch>
            <a:fillRect/>
          </a:stretch>
        </p:blipFill>
        <p:spPr>
          <a:xfrm>
            <a:off x="1212850" y="1421800"/>
            <a:ext cx="6360602" cy="3191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